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sldIdLst>
    <p:sldId id="268" r:id="rId5"/>
    <p:sldId id="256" r:id="rId6"/>
    <p:sldId id="265" r:id="rId7"/>
    <p:sldId id="260" r:id="rId8"/>
    <p:sldId id="269" r:id="rId9"/>
    <p:sldId id="263" r:id="rId10"/>
    <p:sldId id="267" r:id="rId11"/>
    <p:sldId id="261" r:id="rId12"/>
    <p:sldId id="257"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38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92" autoAdjust="0"/>
    <p:restoredTop sz="94609" autoAdjust="0"/>
  </p:normalViewPr>
  <p:slideViewPr>
    <p:cSldViewPr snapToGrid="0" snapToObjects="1">
      <p:cViewPr varScale="1">
        <p:scale>
          <a:sx n="88" d="100"/>
          <a:sy n="88" d="100"/>
        </p:scale>
        <p:origin x="-558"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pPr/>
              <a:t>8/2/2016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userDrawn="1">
            <p:custDataLst>
              <p:tags r:id="rId2"/>
            </p:custDataLst>
            <p:extLst>
              <p:ext uri="{D42A27DB-BD31-4B8C-83A1-F6EECF244321}">
                <p14:modId xmlns:p14="http://schemas.microsoft.com/office/powerpoint/2010/main" val="944042604"/>
              </p:ext>
            </p:extLst>
          </p:nvPr>
        </p:nvGraphicFramePr>
        <p:xfrm>
          <a:off x="1592" y="1195"/>
          <a:ext cx="1587" cy="1190"/>
        </p:xfrm>
        <a:graphic>
          <a:graphicData uri="http://schemas.openxmlformats.org/presentationml/2006/ole">
            <mc:AlternateContent xmlns:mc="http://schemas.openxmlformats.org/markup-compatibility/2006">
              <mc:Choice xmlns:v="urn:schemas-microsoft-com:vml" Requires="v">
                <p:oleObj spid="_x0000_s1042"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 y="1195"/>
                        <a:ext cx="1587"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Rectangle 33"/>
          <p:cNvSpPr/>
          <p:nvPr userDrawn="1"/>
        </p:nvSpPr>
        <p:spPr>
          <a:xfrm>
            <a:off x="-1" y="3492500"/>
            <a:ext cx="9164464" cy="1280987"/>
          </a:xfrm>
          <a:prstGeom prst="rect">
            <a:avLst/>
          </a:prstGeom>
          <a:gradFill>
            <a:gsLst>
              <a:gs pos="0">
                <a:schemeClr val="tx2"/>
              </a:gs>
              <a:gs pos="100000">
                <a:schemeClr val="accent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77916" tIns="38958" rIns="77916" bIns="38958" rtlCol="0" anchor="ctr"/>
          <a:lstStyle/>
          <a:p>
            <a:pPr algn="ctr"/>
            <a:endParaRPr lang="en-US" dirty="0">
              <a:gradFill flip="none" rotWithShape="1">
                <a:gsLst>
                  <a:gs pos="0">
                    <a:schemeClr val="accent1"/>
                  </a:gs>
                  <a:gs pos="100000">
                    <a:schemeClr val="accent2"/>
                  </a:gs>
                </a:gsLst>
                <a:lin ang="10800000" scaled="0"/>
                <a:tileRect/>
              </a:gradFill>
            </a:endParaRPr>
          </a:p>
        </p:txBody>
      </p:sp>
      <p:pic>
        <p:nvPicPr>
          <p:cNvPr id="39" name="Picture 38" descr="AFLAustraliasGame-Rev-RGB.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25784" y="3655849"/>
            <a:ext cx="2239626" cy="909848"/>
          </a:xfrm>
          <a:prstGeom prst="rect">
            <a:avLst/>
          </a:prstGeom>
        </p:spPr>
      </p:pic>
    </p:spTree>
    <p:extLst>
      <p:ext uri="{BB962C8B-B14F-4D97-AF65-F5344CB8AC3E}">
        <p14:creationId xmlns:p14="http://schemas.microsoft.com/office/powerpoint/2010/main" val="124373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t>8/2/2016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t>8/2/2016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t>8/2/2016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8/2/2016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8/2/2016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8/2/2016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8/2/2016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 id="214749346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racismnoway.com.au/" TargetMode="Externa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hyperlink" Target="http://www.relationships.org.au/" TargetMode="External"/><Relationship Id="rId5" Type="http://schemas.openxmlformats.org/officeDocument/2006/relationships/hyperlink" Target="http://www.humanrightcommission.vic.gov.au/" TargetMode="External"/><Relationship Id="rId4" Type="http://schemas.openxmlformats.org/officeDocument/2006/relationships/hyperlink" Target="http://www.itstopswithme.humanrights.gov.a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8386"/>
          <a:stretch/>
        </p:blipFill>
        <p:spPr>
          <a:xfrm>
            <a:off x="1" y="0"/>
            <a:ext cx="9144000" cy="3493046"/>
          </a:xfrm>
          <a:prstGeom prst="rect">
            <a:avLst/>
          </a:prstGeom>
        </p:spPr>
      </p:pic>
      <p:sp>
        <p:nvSpPr>
          <p:cNvPr id="2" name="TextBox 1"/>
          <p:cNvSpPr txBox="1"/>
          <p:nvPr/>
        </p:nvSpPr>
        <p:spPr>
          <a:xfrm>
            <a:off x="3280795" y="2343964"/>
            <a:ext cx="5747658" cy="1086592"/>
          </a:xfrm>
          <a:prstGeom prst="rect">
            <a:avLst/>
          </a:prstGeom>
          <a:noFill/>
        </p:spPr>
        <p:txBody>
          <a:bodyPr wrap="square" lIns="0" tIns="0" rIns="0" bIns="0" rtlCol="0" anchor="ctr">
            <a:noAutofit/>
          </a:bodyPr>
          <a:lstStyle/>
          <a:p>
            <a:pPr algn="r">
              <a:spcBef>
                <a:spcPts val="1023"/>
              </a:spcBef>
              <a:buClr>
                <a:schemeClr val="tx2"/>
              </a:buClr>
            </a:pPr>
            <a:r>
              <a:rPr lang="en-AU" sz="3600" dirty="0" smtClean="0">
                <a:solidFill>
                  <a:schemeClr val="bg1"/>
                </a:solidFill>
              </a:rPr>
              <a:t>EQUALITY </a:t>
            </a:r>
            <a:r>
              <a:rPr lang="en-AU" sz="3600" dirty="0">
                <a:solidFill>
                  <a:schemeClr val="bg1"/>
                </a:solidFill>
              </a:rPr>
              <a:t>SERIES</a:t>
            </a:r>
          </a:p>
          <a:p>
            <a:pPr algn="r">
              <a:spcBef>
                <a:spcPts val="1023"/>
              </a:spcBef>
              <a:buClr>
                <a:schemeClr val="tx2"/>
              </a:buClr>
            </a:pPr>
            <a:r>
              <a:rPr lang="en-AU" sz="2000" b="1" u="sng" dirty="0" smtClean="0">
                <a:solidFill>
                  <a:schemeClr val="bg1"/>
                </a:solidFill>
              </a:rPr>
              <a:t>RACIAL VILIFICATION</a:t>
            </a:r>
            <a:r>
              <a:rPr lang="en-AU" sz="2000" b="1" dirty="0" smtClean="0">
                <a:solidFill>
                  <a:schemeClr val="bg1"/>
                </a:solidFill>
              </a:rPr>
              <a:t>- </a:t>
            </a:r>
            <a:r>
              <a:rPr lang="en-AU" sz="2000" dirty="0">
                <a:solidFill>
                  <a:schemeClr val="bg1"/>
                </a:solidFill>
              </a:rPr>
              <a:t>Video and Education Resource</a:t>
            </a:r>
            <a:endParaRPr lang="en-AU" sz="2000" b="1" u="sng" dirty="0">
              <a:solidFill>
                <a:schemeClr val="bg1"/>
              </a:solidFill>
            </a:endParaRPr>
          </a:p>
        </p:txBody>
      </p:sp>
      <p:pic>
        <p:nvPicPr>
          <p:cNvPr id="4" name="Picture 3"/>
          <p:cNvPicPr>
            <a:picLocks noChangeAspect="1"/>
          </p:cNvPicPr>
          <p:nvPr/>
        </p:nvPicPr>
        <p:blipFill>
          <a:blip r:embed="rId3"/>
          <a:stretch>
            <a:fillRect/>
          </a:stretch>
        </p:blipFill>
        <p:spPr>
          <a:xfrm>
            <a:off x="335292" y="3521152"/>
            <a:ext cx="2614737" cy="1230464"/>
          </a:xfrm>
          <a:prstGeom prst="rect">
            <a:avLst/>
          </a:prstGeom>
        </p:spPr>
      </p:pic>
    </p:spTree>
    <p:extLst>
      <p:ext uri="{BB962C8B-B14F-4D97-AF65-F5344CB8AC3E}">
        <p14:creationId xmlns:p14="http://schemas.microsoft.com/office/powerpoint/2010/main" val="41095675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t-template-transpar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42"/>
            <a:ext cx="9170564" cy="5158442"/>
          </a:xfrm>
          <a:prstGeom prst="rect">
            <a:avLst/>
          </a:prstGeom>
        </p:spPr>
      </p:pic>
      <p:sp>
        <p:nvSpPr>
          <p:cNvPr id="5" name="Oval 4"/>
          <p:cNvSpPr/>
          <p:nvPr/>
        </p:nvSpPr>
        <p:spPr>
          <a:xfrm>
            <a:off x="-1261382" y="-906010"/>
            <a:ext cx="3852182" cy="147751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0" y="28544"/>
            <a:ext cx="3739243" cy="400110"/>
          </a:xfrm>
          <a:prstGeom prst="rect">
            <a:avLst/>
          </a:prstGeom>
          <a:noFill/>
        </p:spPr>
        <p:txBody>
          <a:bodyPr wrap="square" rtlCol="0">
            <a:spAutoFit/>
          </a:bodyPr>
          <a:lstStyle/>
          <a:p>
            <a:r>
              <a:rPr lang="en-AU" sz="2000" b="1" dirty="0" smtClean="0">
                <a:solidFill>
                  <a:schemeClr val="bg1"/>
                </a:solidFill>
                <a:latin typeface="Candara" panose="020E0502030303020204" pitchFamily="34" charset="0"/>
              </a:rPr>
              <a:t>INTRODUCTION</a:t>
            </a:r>
            <a:endParaRPr lang="en-AU" sz="2000" b="1" dirty="0">
              <a:solidFill>
                <a:schemeClr val="bg1"/>
              </a:solidFill>
              <a:latin typeface="Candara" panose="020E0502030303020204" pitchFamily="34" charset="0"/>
            </a:endParaRPr>
          </a:p>
        </p:txBody>
      </p:sp>
      <p:sp>
        <p:nvSpPr>
          <p:cNvPr id="7" name="Rectangle 6"/>
          <p:cNvSpPr/>
          <p:nvPr/>
        </p:nvSpPr>
        <p:spPr>
          <a:xfrm>
            <a:off x="664709" y="685829"/>
            <a:ext cx="7646843" cy="3500958"/>
          </a:xfrm>
          <a:prstGeom prst="rect">
            <a:avLst/>
          </a:prstGeom>
        </p:spPr>
        <p:txBody>
          <a:bodyPr wrap="square">
            <a:spAutoFit/>
          </a:bodyPr>
          <a:lstStyle/>
          <a:p>
            <a:pPr>
              <a:lnSpc>
                <a:spcPct val="150000"/>
              </a:lnSpc>
              <a:spcAft>
                <a:spcPts val="1200"/>
              </a:spcAft>
            </a:pP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AFL </a:t>
            </a:r>
            <a:r>
              <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‘Equality’ </a:t>
            </a: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video series and resources </a:t>
            </a:r>
            <a:r>
              <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have </a:t>
            </a: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been developed by the Cultural Strategy &amp; Education unit within the AFL to assist community football clubs around Australia in providing education to their players on </a:t>
            </a:r>
            <a:r>
              <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key social issues.  </a:t>
            </a: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series consists of 4</a:t>
            </a:r>
            <a:r>
              <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clips and accompanying resources.  </a:t>
            </a:r>
            <a:r>
              <a:rPr lang="en-AU" sz="1100" dirty="0">
                <a:latin typeface="Calibri" panose="020F0502020204030204" pitchFamily="34" charset="0"/>
                <a:ea typeface="Times New Roman" panose="02020603050405020304" pitchFamily="18" charset="0"/>
                <a:cs typeface="Times New Roman" panose="02020603050405020304" pitchFamily="18" charset="0"/>
              </a:rPr>
              <a:t>Each clip features a football or sport related personality discussing a</a:t>
            </a:r>
            <a:r>
              <a:rPr lang="en-AU" sz="1100" dirty="0" smtClean="0">
                <a:latin typeface="Calibri" panose="020F0502020204030204" pitchFamily="34" charset="0"/>
                <a:ea typeface="Times New Roman" panose="02020603050405020304" pitchFamily="18" charset="0"/>
                <a:cs typeface="Times New Roman" panose="02020603050405020304" pitchFamily="18" charset="0"/>
              </a:rPr>
              <a:t> </a:t>
            </a:r>
            <a:r>
              <a:rPr lang="en-AU" sz="1100" dirty="0">
                <a:latin typeface="Calibri" panose="020F0502020204030204" pitchFamily="34" charset="0"/>
                <a:ea typeface="Times New Roman" panose="02020603050405020304" pitchFamily="18" charset="0"/>
                <a:cs typeface="Times New Roman" panose="02020603050405020304" pitchFamily="18" charset="0"/>
              </a:rPr>
              <a:t>social </a:t>
            </a:r>
            <a:r>
              <a:rPr lang="en-AU" sz="1100" dirty="0" smtClean="0">
                <a:latin typeface="Calibri" panose="020F0502020204030204" pitchFamily="34" charset="0"/>
                <a:ea typeface="Times New Roman" panose="02020603050405020304" pitchFamily="18" charset="0"/>
                <a:cs typeface="Times New Roman" panose="02020603050405020304" pitchFamily="18" charset="0"/>
              </a:rPr>
              <a:t>issue </a:t>
            </a:r>
            <a:r>
              <a:rPr lang="en-AU" sz="1100" dirty="0">
                <a:latin typeface="Calibri" panose="020F0502020204030204" pitchFamily="34" charset="0"/>
                <a:ea typeface="Times New Roman" panose="02020603050405020304" pitchFamily="18" charset="0"/>
                <a:cs typeface="Times New Roman" panose="02020603050405020304" pitchFamily="18" charset="0"/>
              </a:rPr>
              <a:t>that </a:t>
            </a:r>
            <a:r>
              <a:rPr lang="en-AU" sz="1100" dirty="0" smtClean="0">
                <a:latin typeface="Calibri" panose="020F0502020204030204" pitchFamily="34" charset="0"/>
                <a:ea typeface="Times New Roman" panose="02020603050405020304" pitchFamily="18" charset="0"/>
                <a:cs typeface="Times New Roman" panose="02020603050405020304" pitchFamily="18" charset="0"/>
              </a:rPr>
              <a:t>has </a:t>
            </a:r>
            <a:r>
              <a:rPr lang="en-AU" sz="1100" dirty="0">
                <a:latin typeface="Calibri" panose="020F0502020204030204" pitchFamily="34" charset="0"/>
                <a:ea typeface="Times New Roman" panose="02020603050405020304" pitchFamily="18" charset="0"/>
                <a:cs typeface="Times New Roman" panose="02020603050405020304" pitchFamily="18" charset="0"/>
              </a:rPr>
              <a:t>impacted them personally.  </a:t>
            </a:r>
            <a:r>
              <a:rPr lang="en-AU" sz="1100" dirty="0" smtClean="0">
                <a:latin typeface="Calibri" panose="020F0502020204030204" pitchFamily="34" charset="0"/>
                <a:ea typeface="Times New Roman" panose="02020603050405020304" pitchFamily="18" charset="0"/>
                <a:cs typeface="Times New Roman" panose="02020603050405020304" pitchFamily="18" charset="0"/>
              </a:rPr>
              <a:t>The Equality Series includes the following clips:</a:t>
            </a:r>
          </a:p>
          <a:p>
            <a:pPr>
              <a:lnSpc>
                <a:spcPct val="150000"/>
              </a:lnSpc>
              <a:spcAft>
                <a:spcPts val="1200"/>
              </a:spcAft>
            </a:pPr>
            <a:endParaRPr lang="en-AU" sz="1100" dirty="0">
              <a:latin typeface="Times New Roman" panose="02020603050405020304" pitchFamily="18" charset="0"/>
              <a:ea typeface="Times New Roman" panose="02020603050405020304" pitchFamily="18" charset="0"/>
            </a:endParaRPr>
          </a:p>
          <a:p>
            <a:pPr>
              <a:lnSpc>
                <a:spcPct val="150000"/>
              </a:lnSpc>
              <a:spcAft>
                <a:spcPts val="1200"/>
              </a:spcAft>
            </a:pPr>
            <a:endPar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1200"/>
              </a:spcAft>
            </a:pPr>
            <a:r>
              <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a:t>
            </a: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clips and accompanying </a:t>
            </a:r>
            <a:r>
              <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resources </a:t>
            </a: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can be found on the AFL Respect and Responsibility webpage alongside the tabs that relate to the corresponding social issue.  Within each tab, you will find a resource that provides information on how to present the education in your club, key questions to discuss, the key messages to get across and a fact sheet on the selected topic. </a:t>
            </a:r>
            <a:endParaRPr lang="en-AU" sz="1100" dirty="0">
              <a:latin typeface="Times New Roman" panose="02020603050405020304" pitchFamily="18" charset="0"/>
              <a:ea typeface="Times New Roman" panose="02020603050405020304" pitchFamily="18" charset="0"/>
            </a:endParaRPr>
          </a:p>
          <a:p>
            <a:pPr>
              <a:lnSpc>
                <a:spcPct val="150000"/>
              </a:lnSpc>
              <a:spcAft>
                <a:spcPts val="1200"/>
              </a:spcAft>
            </a:pPr>
            <a:r>
              <a:rPr lang="en-AU"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clips featured in this series are being used to educate and raise awareness across the AFL industry on the </a:t>
            </a:r>
            <a:r>
              <a:rPr lang="en-AU" sz="11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impact that discrimination and vilification can have on individuals and their families.    </a:t>
            </a:r>
            <a:endParaRPr lang="en-AU" sz="1100" dirty="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533085291"/>
              </p:ext>
            </p:extLst>
          </p:nvPr>
        </p:nvGraphicFramePr>
        <p:xfrm>
          <a:off x="1121908" y="1878156"/>
          <a:ext cx="6732443" cy="796636"/>
        </p:xfrm>
        <a:graphic>
          <a:graphicData uri="http://schemas.openxmlformats.org/drawingml/2006/table">
            <a:tbl>
              <a:tblPr firstRow="1" bandRow="1">
                <a:tableStyleId>{2D5ABB26-0587-4C30-8999-92F81FD0307C}</a:tableStyleId>
              </a:tblPr>
              <a:tblGrid>
                <a:gridCol w="3236768"/>
                <a:gridCol w="3495675"/>
              </a:tblGrid>
              <a:tr h="398318">
                <a:tc>
                  <a:txBody>
                    <a:bodyPr/>
                    <a:lstStyle/>
                    <a:p>
                      <a:pPr marL="171450" indent="-171450">
                        <a:buFont typeface="Arial" panose="020B0604020202020204" pitchFamily="34" charset="0"/>
                        <a:buChar char="•"/>
                      </a:pPr>
                      <a:r>
                        <a:rPr lang="en-AU" sz="1200" b="1" baseline="0" dirty="0" smtClean="0"/>
                        <a:t>HOMOPHOBIA</a:t>
                      </a:r>
                      <a:r>
                        <a:rPr lang="en-AU" sz="1200" baseline="0" dirty="0" smtClean="0"/>
                        <a:t> – Jason Ball</a:t>
                      </a:r>
                      <a:endParaRPr lang="en-AU" sz="1200" dirty="0"/>
                    </a:p>
                  </a:txBody>
                  <a:tcPr/>
                </a:tc>
                <a:tc>
                  <a:txBody>
                    <a:bodyPr/>
                    <a:lstStyle/>
                    <a:p>
                      <a:pPr marL="171450" marR="0" indent="-171450" algn="l" defTabSz="45714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1" dirty="0" smtClean="0"/>
                        <a:t>MENTAL</a:t>
                      </a:r>
                      <a:r>
                        <a:rPr lang="en-AU" sz="1200" b="1" baseline="0" dirty="0" smtClean="0"/>
                        <a:t> HEALTH </a:t>
                      </a:r>
                      <a:r>
                        <a:rPr lang="en-AU" sz="1200" baseline="0" dirty="0" smtClean="0"/>
                        <a:t>– Simon Hogan</a:t>
                      </a:r>
                      <a:endParaRPr lang="en-AU" sz="1200" dirty="0" smtClean="0"/>
                    </a:p>
                  </a:txBody>
                  <a:tcPr/>
                </a:tc>
              </a:tr>
              <a:tr h="398318">
                <a:tc>
                  <a:txBody>
                    <a:bodyPr/>
                    <a:lstStyle/>
                    <a:p>
                      <a:pPr marL="171450" indent="-171450">
                        <a:buFont typeface="Arial" panose="020B0604020202020204" pitchFamily="34" charset="0"/>
                        <a:buChar char="•"/>
                      </a:pPr>
                      <a:r>
                        <a:rPr lang="en-AU" sz="1200" b="1" dirty="0" smtClean="0"/>
                        <a:t>GENDER</a:t>
                      </a:r>
                      <a:r>
                        <a:rPr lang="en-AU" sz="1200" b="1" baseline="0" dirty="0" smtClean="0"/>
                        <a:t> EQUALITY</a:t>
                      </a:r>
                      <a:r>
                        <a:rPr lang="en-AU" sz="1200" b="1" dirty="0" smtClean="0"/>
                        <a:t> </a:t>
                      </a:r>
                      <a:r>
                        <a:rPr lang="en-AU" sz="1200" dirty="0" smtClean="0"/>
                        <a:t>– Peta Searle</a:t>
                      </a:r>
                      <a:endParaRPr lang="en-AU" sz="1200" dirty="0"/>
                    </a:p>
                  </a:txBody>
                  <a:tcPr/>
                </a:tc>
                <a:tc>
                  <a:txBody>
                    <a:bodyPr/>
                    <a:lstStyle/>
                    <a:p>
                      <a:pPr marL="171450" indent="-171450">
                        <a:buFont typeface="Arial" panose="020B0604020202020204" pitchFamily="34" charset="0"/>
                        <a:buChar char="•"/>
                      </a:pPr>
                      <a:r>
                        <a:rPr lang="en-AU" sz="1200" b="1" dirty="0" smtClean="0"/>
                        <a:t>RACIAL</a:t>
                      </a:r>
                      <a:r>
                        <a:rPr lang="en-AU" sz="1200" b="1" baseline="0" dirty="0" smtClean="0"/>
                        <a:t> VILIFICATION</a:t>
                      </a:r>
                      <a:r>
                        <a:rPr lang="en-AU" sz="1200" b="1" dirty="0" smtClean="0"/>
                        <a:t> </a:t>
                      </a:r>
                      <a:r>
                        <a:rPr lang="en-AU" sz="1200" dirty="0" smtClean="0"/>
                        <a:t>– Joel</a:t>
                      </a:r>
                      <a:r>
                        <a:rPr lang="en-AU" sz="1200" baseline="0" dirty="0" smtClean="0"/>
                        <a:t> Wilkinson</a:t>
                      </a:r>
                      <a:endParaRPr lang="en-AU" sz="1200" dirty="0"/>
                    </a:p>
                  </a:txBody>
                  <a:tcPr/>
                </a:tc>
              </a:tr>
            </a:tbl>
          </a:graphicData>
        </a:graphic>
      </p:graphicFrame>
    </p:spTree>
    <p:extLst>
      <p:ext uri="{BB962C8B-B14F-4D97-AF65-F5344CB8AC3E}">
        <p14:creationId xmlns:p14="http://schemas.microsoft.com/office/powerpoint/2010/main" val="2798625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t-template-transpar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 y="-14942"/>
            <a:ext cx="9170564" cy="5158442"/>
          </a:xfrm>
          <a:prstGeom prst="rect">
            <a:avLst/>
          </a:prstGeom>
        </p:spPr>
      </p:pic>
      <p:sp>
        <p:nvSpPr>
          <p:cNvPr id="5" name="Oval 4"/>
          <p:cNvSpPr/>
          <p:nvPr/>
        </p:nvSpPr>
        <p:spPr>
          <a:xfrm>
            <a:off x="-1261383" y="-906010"/>
            <a:ext cx="4757057" cy="1405944"/>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0" y="28544"/>
            <a:ext cx="3739243" cy="400110"/>
          </a:xfrm>
          <a:prstGeom prst="rect">
            <a:avLst/>
          </a:prstGeom>
          <a:noFill/>
        </p:spPr>
        <p:txBody>
          <a:bodyPr wrap="square" rtlCol="0">
            <a:spAutoFit/>
          </a:bodyPr>
          <a:lstStyle/>
          <a:p>
            <a:r>
              <a:rPr lang="en-AU" sz="2000" b="1" dirty="0" smtClean="0">
                <a:solidFill>
                  <a:schemeClr val="bg1"/>
                </a:solidFill>
                <a:latin typeface="Candara" panose="020E0502030303020204" pitchFamily="34" charset="0"/>
              </a:rPr>
              <a:t>USING THE RESOURCE</a:t>
            </a:r>
            <a:endParaRPr lang="en-AU" sz="2000" b="1" dirty="0">
              <a:solidFill>
                <a:schemeClr val="bg1"/>
              </a:solidFill>
              <a:latin typeface="Candara" panose="020E0502030303020204" pitchFamily="34" charset="0"/>
            </a:endParaRPr>
          </a:p>
        </p:txBody>
      </p:sp>
      <p:sp>
        <p:nvSpPr>
          <p:cNvPr id="7" name="Rounded Rectangle 6"/>
          <p:cNvSpPr/>
          <p:nvPr/>
        </p:nvSpPr>
        <p:spPr>
          <a:xfrm>
            <a:off x="789553" y="571500"/>
            <a:ext cx="4974091" cy="2014002"/>
          </a:xfrm>
          <a:prstGeom prst="roundRect">
            <a:avLst>
              <a:gd name="adj" fmla="val 6455"/>
            </a:avLst>
          </a:prstGeom>
          <a:solidFill>
            <a:schemeClr val="bg1"/>
          </a:solidFill>
          <a:ln>
            <a:noFill/>
          </a:ln>
        </p:spPr>
        <p:txBody>
          <a:bodyPr wrap="square">
            <a:spAutoFit/>
          </a:bodyPr>
          <a:lstStyle/>
          <a:p>
            <a:pPr>
              <a:lnSpc>
                <a:spcPct val="150000"/>
              </a:lnSpc>
              <a:spcAft>
                <a:spcPts val="0"/>
              </a:spcAft>
            </a:pPr>
            <a:r>
              <a:rPr lang="en-AU" sz="10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OPTION 1: YOUR OWN EDUCATION </a:t>
            </a:r>
            <a:endParaRPr lang="en-AU" sz="1000" b="1"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PURPOSE: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develop your own understanding and knowledge on these topics </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PREPARATION: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Download clips and AFL social inclusion and equality resource which can be found on the AFL Respect and Responsibility website.  </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MATERIALS: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Laptop/PC</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TIMING: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10-15 minutes per topic  </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FORMAT: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Watch the clip yourself.  Think about the questions and read over the fact sheets to develop your own understanding of the issue</a:t>
            </a:r>
            <a:endParaRPr lang="en-AU" sz="1000" dirty="0">
              <a:effectLst/>
              <a:latin typeface="Times New Roman" panose="02020603050405020304" pitchFamily="18" charset="0"/>
              <a:ea typeface="Times New Roman" panose="02020603050405020304" pitchFamily="18" charset="0"/>
            </a:endParaRPr>
          </a:p>
        </p:txBody>
      </p:sp>
      <p:sp>
        <p:nvSpPr>
          <p:cNvPr id="8" name="Rounded Rectangle 7"/>
          <p:cNvSpPr/>
          <p:nvPr/>
        </p:nvSpPr>
        <p:spPr>
          <a:xfrm>
            <a:off x="789554" y="2657068"/>
            <a:ext cx="4974091" cy="2014002"/>
          </a:xfrm>
          <a:prstGeom prst="roundRect">
            <a:avLst>
              <a:gd name="adj" fmla="val 6899"/>
            </a:avLst>
          </a:prstGeom>
          <a:solidFill>
            <a:schemeClr val="bg1"/>
          </a:solidFill>
          <a:ln>
            <a:noFill/>
          </a:ln>
        </p:spPr>
        <p:txBody>
          <a:bodyPr wrap="square">
            <a:spAutoFit/>
          </a:bodyPr>
          <a:lstStyle/>
          <a:p>
            <a:pPr>
              <a:lnSpc>
                <a:spcPct val="150000"/>
              </a:lnSpc>
              <a:spcAft>
                <a:spcPts val="0"/>
              </a:spcAft>
            </a:pPr>
            <a:r>
              <a:rPr lang="en-AU" sz="10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OPTION 2: PLAYER EDUCATION (RECOMMENDED)</a:t>
            </a:r>
            <a:endParaRPr lang="en-AU" sz="1000" b="1"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PURPOSE: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educate players within your own club</a:t>
            </a: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PREPARATION: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Download the clip/s and Equality Resource (topic of your choice)</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MATERIALS: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TV and/or projector, laptop, screen/blank wall, speakers, butchers paper and markers </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TIMING: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15-20 minutes per topic including clip and discussion</a:t>
            </a:r>
            <a:endParaRPr lang="en-AU" sz="1000" dirty="0">
              <a:latin typeface="Times New Roman" panose="02020603050405020304" pitchFamily="18" charset="0"/>
              <a:ea typeface="Times New Roman" panose="02020603050405020304" pitchFamily="18" charset="0"/>
            </a:endParaRPr>
          </a:p>
          <a:p>
            <a:pPr>
              <a:lnSpc>
                <a:spcPct val="150000"/>
              </a:lnSpc>
              <a:spcAft>
                <a:spcPts val="0"/>
              </a:spcAft>
            </a:pPr>
            <a:r>
              <a:rPr lang="en-AU"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FORMAT: </a:t>
            </a:r>
            <a:r>
              <a:rPr lang="en-AU"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Show clip to the group and run activity/discussion as per the accompanying resource</a:t>
            </a:r>
            <a:endParaRPr lang="en-AU" sz="1000" dirty="0">
              <a:effectLst/>
              <a:latin typeface="Times New Roman" panose="02020603050405020304" pitchFamily="18" charset="0"/>
              <a:ea typeface="Times New Roman" panose="02020603050405020304" pitchFamily="18" charset="0"/>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8627" b="22232"/>
          <a:stretch/>
        </p:blipFill>
        <p:spPr bwMode="auto">
          <a:xfrm>
            <a:off x="6065384" y="1196763"/>
            <a:ext cx="1388438" cy="83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18" t="1448" r="52699" b="21985"/>
          <a:stretch/>
        </p:blipFill>
        <p:spPr bwMode="auto">
          <a:xfrm>
            <a:off x="7113161" y="2209306"/>
            <a:ext cx="1388438" cy="83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72" r="52380" b="22527"/>
          <a:stretch/>
        </p:blipFill>
        <p:spPr bwMode="auto">
          <a:xfrm>
            <a:off x="7113161" y="188274"/>
            <a:ext cx="1371456" cy="82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449" r="52457" b="23126"/>
          <a:stretch/>
        </p:blipFill>
        <p:spPr bwMode="auto">
          <a:xfrm>
            <a:off x="6065384" y="3245535"/>
            <a:ext cx="1388438" cy="83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308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t-template-transpar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42"/>
            <a:ext cx="9170564" cy="5158442"/>
          </a:xfrm>
          <a:prstGeom prst="rect">
            <a:avLst/>
          </a:prstGeom>
        </p:spPr>
      </p:pic>
      <p:sp>
        <p:nvSpPr>
          <p:cNvPr id="5" name="Oval 4"/>
          <p:cNvSpPr/>
          <p:nvPr/>
        </p:nvSpPr>
        <p:spPr>
          <a:xfrm>
            <a:off x="-1261383" y="-906010"/>
            <a:ext cx="4585607" cy="147751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0" y="28544"/>
            <a:ext cx="3739243" cy="400110"/>
          </a:xfrm>
          <a:prstGeom prst="rect">
            <a:avLst/>
          </a:prstGeom>
          <a:noFill/>
        </p:spPr>
        <p:txBody>
          <a:bodyPr wrap="square" rtlCol="0">
            <a:spAutoFit/>
          </a:bodyPr>
          <a:lstStyle/>
          <a:p>
            <a:r>
              <a:rPr lang="en-AU" sz="2000" b="1" dirty="0" smtClean="0">
                <a:solidFill>
                  <a:schemeClr val="bg1"/>
                </a:solidFill>
                <a:latin typeface="Candara" panose="020E0502030303020204" pitchFamily="34" charset="0"/>
              </a:rPr>
              <a:t>RUNNING A SESSION</a:t>
            </a:r>
            <a:endParaRPr lang="en-AU" sz="2000" b="1" dirty="0">
              <a:solidFill>
                <a:schemeClr val="bg1"/>
              </a:solidFill>
              <a:latin typeface="Candara" panose="020E0502030303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420840211"/>
              </p:ext>
            </p:extLst>
          </p:nvPr>
        </p:nvGraphicFramePr>
        <p:xfrm>
          <a:off x="347486" y="952500"/>
          <a:ext cx="6367640" cy="2758440"/>
        </p:xfrm>
        <a:graphic>
          <a:graphicData uri="http://schemas.openxmlformats.org/drawingml/2006/table">
            <a:tbl>
              <a:tblPr>
                <a:tableStyleId>{5C22544A-7EE6-4342-B048-85BDC9FD1C3A}</a:tableStyleId>
              </a:tblPr>
              <a:tblGrid>
                <a:gridCol w="6367640"/>
              </a:tblGrid>
              <a:tr h="2657475">
                <a:tc>
                  <a:txBody>
                    <a:bodyPr/>
                    <a:lstStyle/>
                    <a:p>
                      <a:pPr algn="l"/>
                      <a:r>
                        <a:rPr lang="en-AU" sz="1100" b="1" kern="1200" dirty="0">
                          <a:solidFill>
                            <a:schemeClr val="tx1"/>
                          </a:solidFill>
                          <a:effectLst/>
                        </a:rPr>
                        <a:t>PLAYER EDUCATION: HOW TO RUN A SESSION IN YOUR </a:t>
                      </a:r>
                      <a:r>
                        <a:rPr lang="en-AU" sz="1100" b="1" kern="1200" dirty="0" smtClean="0">
                          <a:solidFill>
                            <a:schemeClr val="tx1"/>
                          </a:solidFill>
                          <a:effectLst/>
                        </a:rPr>
                        <a:t>CLUB</a:t>
                      </a:r>
                    </a:p>
                    <a:p>
                      <a:pPr algn="l"/>
                      <a:endParaRPr lang="en-AU" sz="1000" dirty="0">
                        <a:solidFill>
                          <a:schemeClr val="tx1"/>
                        </a:solidFill>
                        <a:effectLst/>
                      </a:endParaRPr>
                    </a:p>
                    <a:p>
                      <a:pPr marL="342900" lvl="0" indent="-342900" algn="l">
                        <a:lnSpc>
                          <a:spcPct val="150000"/>
                        </a:lnSpc>
                        <a:spcAft>
                          <a:spcPts val="600"/>
                        </a:spcAft>
                        <a:buFont typeface="Courier New" panose="02070309020205020404" pitchFamily="49" charset="0"/>
                        <a:buChar char="o"/>
                      </a:pPr>
                      <a:r>
                        <a:rPr lang="en-AU" sz="1000" kern="1200" dirty="0">
                          <a:solidFill>
                            <a:schemeClr val="tx1"/>
                          </a:solidFill>
                          <a:effectLst/>
                          <a:latin typeface="+mn-lt"/>
                        </a:rPr>
                        <a:t>Decide which clips you want to show. </a:t>
                      </a:r>
                      <a:endParaRPr lang="en-AU" sz="1000" dirty="0">
                        <a:solidFill>
                          <a:schemeClr val="tx1"/>
                        </a:solidFill>
                        <a:effectLst/>
                        <a:latin typeface="+mn-lt"/>
                      </a:endParaRPr>
                    </a:p>
                    <a:p>
                      <a:pPr marL="342900" lvl="0" indent="-342900" algn="l">
                        <a:lnSpc>
                          <a:spcPct val="150000"/>
                        </a:lnSpc>
                        <a:spcAft>
                          <a:spcPts val="600"/>
                        </a:spcAft>
                        <a:buFont typeface="Courier New" panose="02070309020205020404" pitchFamily="49" charset="0"/>
                        <a:buChar char="o"/>
                      </a:pPr>
                      <a:r>
                        <a:rPr lang="en-AU" sz="1000" kern="1200" dirty="0">
                          <a:solidFill>
                            <a:schemeClr val="tx1"/>
                          </a:solidFill>
                          <a:effectLst/>
                          <a:latin typeface="+mn-lt"/>
                        </a:rPr>
                        <a:t>Read over the fact sheet, discussion points and key messages of the clips you have chosen and familiarise yourself with the content.  Think about the questions you may get asked. </a:t>
                      </a:r>
                      <a:endParaRPr lang="en-AU" sz="1000" dirty="0">
                        <a:solidFill>
                          <a:schemeClr val="tx1"/>
                        </a:solidFill>
                        <a:effectLst/>
                        <a:latin typeface="+mn-lt"/>
                      </a:endParaRPr>
                    </a:p>
                    <a:p>
                      <a:pPr marL="342900" lvl="0" indent="-342900" algn="l">
                        <a:lnSpc>
                          <a:spcPct val="150000"/>
                        </a:lnSpc>
                        <a:spcAft>
                          <a:spcPts val="600"/>
                        </a:spcAft>
                        <a:buFont typeface="Courier New" panose="02070309020205020404" pitchFamily="49" charset="0"/>
                        <a:buChar char="o"/>
                      </a:pPr>
                      <a:r>
                        <a:rPr lang="en-AU" sz="1000" kern="1200" dirty="0">
                          <a:solidFill>
                            <a:schemeClr val="tx1"/>
                          </a:solidFill>
                          <a:effectLst/>
                          <a:latin typeface="+mn-lt"/>
                        </a:rPr>
                        <a:t>Prepare any materials you need in advance – e.g. paper, pens, butcher’s paper and markers.  </a:t>
                      </a:r>
                      <a:endParaRPr lang="en-AU" sz="1000" dirty="0">
                        <a:solidFill>
                          <a:schemeClr val="tx1"/>
                        </a:solidFill>
                        <a:effectLst/>
                        <a:latin typeface="+mn-lt"/>
                      </a:endParaRPr>
                    </a:p>
                    <a:p>
                      <a:pPr marL="342900" lvl="0" indent="-342900" algn="l">
                        <a:lnSpc>
                          <a:spcPct val="150000"/>
                        </a:lnSpc>
                        <a:spcAft>
                          <a:spcPts val="600"/>
                        </a:spcAft>
                        <a:buFont typeface="Courier New" panose="02070309020205020404" pitchFamily="49" charset="0"/>
                        <a:buChar char="o"/>
                      </a:pPr>
                      <a:r>
                        <a:rPr lang="en-AU" sz="1000" kern="1200" dirty="0">
                          <a:solidFill>
                            <a:schemeClr val="tx1"/>
                          </a:solidFill>
                          <a:effectLst/>
                          <a:latin typeface="+mn-lt"/>
                        </a:rPr>
                        <a:t>Organise a space for the session.  Make sure it is private and without distractions, such as the club rooms. </a:t>
                      </a:r>
                      <a:endParaRPr lang="en-AU" sz="1000" dirty="0">
                        <a:solidFill>
                          <a:schemeClr val="tx1"/>
                        </a:solidFill>
                        <a:effectLst/>
                        <a:latin typeface="+mn-lt"/>
                      </a:endParaRPr>
                    </a:p>
                    <a:p>
                      <a:pPr marL="342900" lvl="0" indent="-342900" algn="l">
                        <a:lnSpc>
                          <a:spcPct val="150000"/>
                        </a:lnSpc>
                        <a:spcAft>
                          <a:spcPts val="600"/>
                        </a:spcAft>
                        <a:buFont typeface="Courier New" panose="02070309020205020404" pitchFamily="49" charset="0"/>
                        <a:buChar char="o"/>
                      </a:pPr>
                      <a:r>
                        <a:rPr lang="en-AU" sz="1000" kern="1200" dirty="0">
                          <a:solidFill>
                            <a:schemeClr val="tx1"/>
                          </a:solidFill>
                          <a:effectLst/>
                          <a:latin typeface="+mn-lt"/>
                        </a:rPr>
                        <a:t>If you think you need some support, request assistance from a local community worker/social worker/school teacher etc. to assist. </a:t>
                      </a:r>
                      <a:endParaRPr lang="en-AU" sz="1000" kern="1200" dirty="0" smtClean="0">
                        <a:solidFill>
                          <a:schemeClr val="tx1"/>
                        </a:solidFill>
                        <a:effectLst/>
                        <a:latin typeface="+mn-lt"/>
                      </a:endParaRPr>
                    </a:p>
                    <a:p>
                      <a:pPr marL="342900" marR="0" lvl="0" indent="-342900" algn="l" defTabSz="457148" rtl="0" eaLnBrk="1" fontAlgn="auto" latinLnBrk="0" hangingPunct="1">
                        <a:lnSpc>
                          <a:spcPct val="150000"/>
                        </a:lnSpc>
                        <a:spcBef>
                          <a:spcPts val="0"/>
                        </a:spcBef>
                        <a:spcAft>
                          <a:spcPts val="600"/>
                        </a:spcAft>
                        <a:buClrTx/>
                        <a:buSzTx/>
                        <a:buFont typeface="Courier New" panose="02070309020205020404" pitchFamily="49" charset="0"/>
                        <a:buChar char="o"/>
                        <a:tabLst/>
                        <a:defRPr/>
                      </a:pPr>
                      <a:r>
                        <a:rPr kumimoji="0" lang="en-AU" altLang="en-US" sz="1000" b="0" i="0" u="none" strike="noStrike" cap="none" normalizeH="0" baseline="0" dirty="0" smtClean="0">
                          <a:ln>
                            <a:noFill/>
                          </a:ln>
                          <a:solidFill>
                            <a:schemeClr val="tx1"/>
                          </a:solidFill>
                          <a:effectLst/>
                          <a:latin typeface="+mn-lt"/>
                          <a:ea typeface="Times New Roman" panose="02020603050405020304" pitchFamily="18" charset="0"/>
                          <a:cs typeface="Calibri" panose="020F0502020204030204" pitchFamily="34" charset="0"/>
                        </a:rPr>
                        <a:t>Allow enough time to work through each session.  At least 20 minutes is recommended per clip.  5 minutes to show the clip and 15-20 minute discussion time.  Also allow enough time for questions from participants.  </a:t>
                      </a:r>
                      <a:endParaRPr kumimoji="0" lang="en-AU" altLang="en-US" sz="1400" b="0" i="0" u="none" strike="noStrike" cap="none" normalizeH="0" baseline="0" dirty="0" smtClean="0">
                        <a:ln>
                          <a:noFill/>
                        </a:ln>
                        <a:solidFill>
                          <a:schemeClr val="tx1"/>
                        </a:solidFill>
                        <a:effectLst/>
                        <a:latin typeface="+mn-lt"/>
                      </a:endParaRPr>
                    </a:p>
                  </a:txBody>
                  <a:tcPr marL="114300" marR="114300" marT="0" marB="0">
                    <a:solidFill>
                      <a:schemeClr val="bg1"/>
                    </a:solidFill>
                  </a:tcPr>
                </a:tc>
              </a:tr>
            </a:tbl>
          </a:graphicData>
        </a:graphic>
      </p:graphicFrame>
      <p:pic>
        <p:nvPicPr>
          <p:cNvPr id="2" name="Picture 1"/>
          <p:cNvPicPr>
            <a:picLocks noChangeAspect="1"/>
          </p:cNvPicPr>
          <p:nvPr/>
        </p:nvPicPr>
        <p:blipFill>
          <a:blip r:embed="rId3"/>
          <a:stretch>
            <a:fillRect/>
          </a:stretch>
        </p:blipFill>
        <p:spPr>
          <a:xfrm>
            <a:off x="6419851" y="219074"/>
            <a:ext cx="2327528" cy="1466851"/>
          </a:xfrm>
          <a:prstGeom prst="rect">
            <a:avLst/>
          </a:prstGeom>
        </p:spPr>
      </p:pic>
    </p:spTree>
    <p:extLst>
      <p:ext uri="{BB962C8B-B14F-4D97-AF65-F5344CB8AC3E}">
        <p14:creationId xmlns:p14="http://schemas.microsoft.com/office/powerpoint/2010/main" val="1471771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t-template-transpar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42"/>
            <a:ext cx="9170564" cy="5158442"/>
          </a:xfrm>
          <a:prstGeom prst="rect">
            <a:avLst/>
          </a:prstGeom>
        </p:spPr>
      </p:pic>
      <p:sp>
        <p:nvSpPr>
          <p:cNvPr id="5" name="Oval 4"/>
          <p:cNvSpPr/>
          <p:nvPr/>
        </p:nvSpPr>
        <p:spPr>
          <a:xfrm>
            <a:off x="-1261382" y="-906010"/>
            <a:ext cx="5890532" cy="147751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0" y="28544"/>
            <a:ext cx="3739243" cy="400110"/>
          </a:xfrm>
          <a:prstGeom prst="rect">
            <a:avLst/>
          </a:prstGeom>
          <a:noFill/>
        </p:spPr>
        <p:txBody>
          <a:bodyPr wrap="square" rtlCol="0">
            <a:spAutoFit/>
          </a:bodyPr>
          <a:lstStyle/>
          <a:p>
            <a:r>
              <a:rPr lang="en-AU" sz="2000" b="1" dirty="0" smtClean="0">
                <a:solidFill>
                  <a:schemeClr val="bg1"/>
                </a:solidFill>
                <a:latin typeface="Candara" panose="020E0502030303020204" pitchFamily="34" charset="0"/>
              </a:rPr>
              <a:t>RESPONDING TO DISCLOSURES</a:t>
            </a:r>
            <a:endParaRPr lang="en-AU" sz="2000" b="1" dirty="0">
              <a:solidFill>
                <a:schemeClr val="bg1"/>
              </a:solidFill>
              <a:latin typeface="Candara" panose="020E0502030303020204" pitchFamily="34" charset="0"/>
            </a:endParaRPr>
          </a:p>
        </p:txBody>
      </p:sp>
      <p:sp>
        <p:nvSpPr>
          <p:cNvPr id="7" name="Rectangle 6"/>
          <p:cNvSpPr/>
          <p:nvPr/>
        </p:nvSpPr>
        <p:spPr>
          <a:xfrm>
            <a:off x="221086" y="735862"/>
            <a:ext cx="4090275" cy="3123932"/>
          </a:xfrm>
          <a:prstGeom prst="rect">
            <a:avLst/>
          </a:prstGeom>
          <a:solidFill>
            <a:schemeClr val="bg1"/>
          </a:solidFill>
          <a:ln>
            <a:noFill/>
          </a:ln>
        </p:spPr>
        <p:txBody>
          <a:bodyPr wrap="square">
            <a:spAutoFit/>
          </a:bodyPr>
          <a:lstStyle/>
          <a:p>
            <a:pPr>
              <a:lnSpc>
                <a:spcPct val="150000"/>
              </a:lnSpc>
              <a:spcAft>
                <a:spcPts val="600"/>
              </a:spcAft>
            </a:pPr>
            <a:r>
              <a:rPr lang="en-AU" sz="900" dirty="0" smtClean="0">
                <a:solidFill>
                  <a:srgbClr val="000000"/>
                </a:solidFill>
              </a:rPr>
              <a:t>It </a:t>
            </a:r>
            <a:r>
              <a:rPr lang="en-AU" sz="900" dirty="0">
                <a:solidFill>
                  <a:srgbClr val="000000"/>
                </a:solidFill>
              </a:rPr>
              <a:t>is very important to ensure that you have relevant support services referral information and phone numbers to pass onto your participants. National support services are listed under each topic in this resource but you may want to identify local support services in your area. </a:t>
            </a:r>
            <a:endParaRPr lang="en-AU" sz="900" b="1" dirty="0" smtClean="0">
              <a:solidFill>
                <a:srgbClr val="000000"/>
              </a:solidFill>
            </a:endParaRPr>
          </a:p>
          <a:p>
            <a:pPr>
              <a:lnSpc>
                <a:spcPct val="150000"/>
              </a:lnSpc>
              <a:spcAft>
                <a:spcPts val="600"/>
              </a:spcAft>
            </a:pPr>
            <a:r>
              <a:rPr lang="en-AU" sz="900" b="1" dirty="0" smtClean="0">
                <a:solidFill>
                  <a:srgbClr val="000000"/>
                </a:solidFill>
              </a:rPr>
              <a:t>When </a:t>
            </a:r>
            <a:r>
              <a:rPr lang="en-AU" sz="900" b="1" dirty="0">
                <a:solidFill>
                  <a:srgbClr val="000000"/>
                </a:solidFill>
              </a:rPr>
              <a:t>facilitating the sessions: </a:t>
            </a:r>
            <a:endParaRPr lang="en-AU" sz="900" dirty="0">
              <a:solidFill>
                <a:srgbClr val="000000"/>
              </a:solidFill>
            </a:endParaRPr>
          </a:p>
          <a:p>
            <a:pPr>
              <a:lnSpc>
                <a:spcPct val="150000"/>
              </a:lnSpc>
              <a:spcAft>
                <a:spcPts val="600"/>
              </a:spcAft>
            </a:pPr>
            <a:r>
              <a:rPr lang="en-AU" sz="900" dirty="0">
                <a:solidFill>
                  <a:srgbClr val="000000"/>
                </a:solidFill>
              </a:rPr>
              <a:t>Begin the session with a group agreement around respect. Four or five group rules are usually enough and may include; </a:t>
            </a:r>
          </a:p>
          <a:p>
            <a:pPr marL="171450" indent="-171450">
              <a:lnSpc>
                <a:spcPct val="150000"/>
              </a:lnSpc>
              <a:spcAft>
                <a:spcPts val="600"/>
              </a:spcAft>
              <a:buFont typeface="Arial" panose="020B0604020202020204" pitchFamily="34" charset="0"/>
              <a:buChar char="•"/>
            </a:pPr>
            <a:r>
              <a:rPr lang="en-AU" sz="900" dirty="0" smtClean="0">
                <a:solidFill>
                  <a:srgbClr val="000000"/>
                </a:solidFill>
              </a:rPr>
              <a:t>Confidentiality </a:t>
            </a:r>
            <a:r>
              <a:rPr lang="en-AU" sz="900" dirty="0">
                <a:solidFill>
                  <a:srgbClr val="000000"/>
                </a:solidFill>
              </a:rPr>
              <a:t>–nothing leaves the room </a:t>
            </a:r>
          </a:p>
          <a:p>
            <a:pPr marL="171450" indent="-171450">
              <a:lnSpc>
                <a:spcPct val="150000"/>
              </a:lnSpc>
              <a:spcAft>
                <a:spcPts val="600"/>
              </a:spcAft>
              <a:buFont typeface="Arial" panose="020B0604020202020204" pitchFamily="34" charset="0"/>
              <a:buChar char="•"/>
            </a:pPr>
            <a:r>
              <a:rPr lang="en-AU" sz="900" dirty="0" smtClean="0">
                <a:solidFill>
                  <a:srgbClr val="000000"/>
                </a:solidFill>
              </a:rPr>
              <a:t>Listening </a:t>
            </a:r>
            <a:r>
              <a:rPr lang="en-AU" sz="900" dirty="0">
                <a:solidFill>
                  <a:srgbClr val="000000"/>
                </a:solidFill>
              </a:rPr>
              <a:t>and not interrupting </a:t>
            </a:r>
          </a:p>
          <a:p>
            <a:pPr marL="171450" indent="-171450">
              <a:lnSpc>
                <a:spcPct val="150000"/>
              </a:lnSpc>
              <a:spcAft>
                <a:spcPts val="600"/>
              </a:spcAft>
              <a:buFont typeface="Arial" panose="020B0604020202020204" pitchFamily="34" charset="0"/>
              <a:buChar char="•"/>
            </a:pPr>
            <a:r>
              <a:rPr lang="en-AU" sz="900" dirty="0" smtClean="0">
                <a:solidFill>
                  <a:srgbClr val="000000"/>
                </a:solidFill>
              </a:rPr>
              <a:t>Showing </a:t>
            </a:r>
            <a:r>
              <a:rPr lang="en-AU" sz="900" dirty="0">
                <a:solidFill>
                  <a:srgbClr val="000000"/>
                </a:solidFill>
              </a:rPr>
              <a:t>respect for other people’s comments and opinions </a:t>
            </a:r>
          </a:p>
          <a:p>
            <a:pPr marL="171450" indent="-171450">
              <a:lnSpc>
                <a:spcPct val="150000"/>
              </a:lnSpc>
              <a:spcAft>
                <a:spcPts val="600"/>
              </a:spcAft>
              <a:buFont typeface="Arial" panose="020B0604020202020204" pitchFamily="34" charset="0"/>
              <a:buChar char="•"/>
            </a:pPr>
            <a:r>
              <a:rPr lang="en-AU" sz="900" dirty="0" smtClean="0">
                <a:solidFill>
                  <a:srgbClr val="000000"/>
                </a:solidFill>
              </a:rPr>
              <a:t>Using </a:t>
            </a:r>
            <a:r>
              <a:rPr lang="en-AU" sz="900" dirty="0">
                <a:solidFill>
                  <a:srgbClr val="000000"/>
                </a:solidFill>
              </a:rPr>
              <a:t>third person -not telling personal stories </a:t>
            </a:r>
          </a:p>
          <a:p>
            <a:pPr marL="171450" indent="-171450">
              <a:lnSpc>
                <a:spcPct val="150000"/>
              </a:lnSpc>
              <a:spcAft>
                <a:spcPts val="600"/>
              </a:spcAft>
              <a:buFont typeface="Arial" panose="020B0604020202020204" pitchFamily="34" charset="0"/>
              <a:buChar char="•"/>
            </a:pPr>
            <a:r>
              <a:rPr lang="en-AU" sz="900" dirty="0" smtClean="0">
                <a:solidFill>
                  <a:srgbClr val="000000"/>
                </a:solidFill>
              </a:rPr>
              <a:t>Choose </a:t>
            </a:r>
            <a:r>
              <a:rPr lang="en-AU" sz="900" dirty="0">
                <a:solidFill>
                  <a:srgbClr val="000000"/>
                </a:solidFill>
              </a:rPr>
              <a:t>how much to participate -it’s ok to pass on questions or opt out </a:t>
            </a:r>
          </a:p>
        </p:txBody>
      </p:sp>
      <p:sp>
        <p:nvSpPr>
          <p:cNvPr id="8" name="Rectangle 7"/>
          <p:cNvSpPr/>
          <p:nvPr/>
        </p:nvSpPr>
        <p:spPr>
          <a:xfrm>
            <a:off x="4720936" y="359322"/>
            <a:ext cx="3994439" cy="1623521"/>
          </a:xfrm>
          <a:prstGeom prst="rect">
            <a:avLst/>
          </a:prstGeom>
          <a:noFill/>
          <a:ln>
            <a:noFill/>
          </a:ln>
        </p:spPr>
        <p:txBody>
          <a:bodyPr wrap="square">
            <a:spAutoFit/>
          </a:bodyPr>
          <a:lstStyle/>
          <a:p>
            <a:pPr marL="171450" indent="-171450">
              <a:lnSpc>
                <a:spcPct val="150000"/>
              </a:lnSpc>
              <a:spcAft>
                <a:spcPts val="600"/>
              </a:spcAft>
              <a:buFont typeface="Arial" panose="020B0604020202020204" pitchFamily="34" charset="0"/>
              <a:buChar char="•"/>
            </a:pPr>
            <a:r>
              <a:rPr lang="en-AU" sz="900" dirty="0" smtClean="0">
                <a:solidFill>
                  <a:srgbClr val="000000"/>
                </a:solidFill>
                <a:latin typeface="Calibri" panose="020F0502020204030204" pitchFamily="34" charset="0"/>
              </a:rPr>
              <a:t>Continually </a:t>
            </a:r>
            <a:r>
              <a:rPr lang="en-AU" sz="900" dirty="0">
                <a:solidFill>
                  <a:srgbClr val="000000"/>
                </a:solidFill>
                <a:latin typeface="Calibri" panose="020F0502020204030204" pitchFamily="34" charset="0"/>
              </a:rPr>
              <a:t>throw questions to the group. If, as a facilitator, you are asked a question, don’t always answer it yourself. Throw the question to the group, and allow that to spark or continue to drive discussion </a:t>
            </a:r>
          </a:p>
          <a:p>
            <a:pPr marL="171450" indent="-171450">
              <a:lnSpc>
                <a:spcPct val="150000"/>
              </a:lnSpc>
              <a:spcAft>
                <a:spcPts val="600"/>
              </a:spcAft>
              <a:buFont typeface="Arial" panose="020B0604020202020204" pitchFamily="34" charset="0"/>
              <a:buChar char="•"/>
            </a:pPr>
            <a:r>
              <a:rPr lang="en-AU" sz="900" dirty="0" smtClean="0">
                <a:solidFill>
                  <a:srgbClr val="000000"/>
                </a:solidFill>
                <a:latin typeface="Calibri" panose="020F0502020204030204" pitchFamily="34" charset="0"/>
              </a:rPr>
              <a:t>Occasionally </a:t>
            </a:r>
            <a:r>
              <a:rPr lang="en-AU" sz="900" dirty="0">
                <a:solidFill>
                  <a:srgbClr val="000000"/>
                </a:solidFill>
                <a:latin typeface="Calibri" panose="020F0502020204030204" pitchFamily="34" charset="0"/>
              </a:rPr>
              <a:t>somebody might say something that stops you in your tracks. It is important to stay calm and address the comment with respect. If possible, try to suggest an alternate viewpoint or throw it to the rest of the group. It is important not to enter into a public argument. </a:t>
            </a:r>
          </a:p>
        </p:txBody>
      </p:sp>
      <p:sp>
        <p:nvSpPr>
          <p:cNvPr id="4" name="Rectangle 3"/>
          <p:cNvSpPr/>
          <p:nvPr/>
        </p:nvSpPr>
        <p:spPr>
          <a:xfrm>
            <a:off x="4720935" y="1961171"/>
            <a:ext cx="3319093" cy="2039020"/>
          </a:xfrm>
          <a:prstGeom prst="rect">
            <a:avLst/>
          </a:prstGeom>
        </p:spPr>
        <p:txBody>
          <a:bodyPr wrap="square">
            <a:spAutoFit/>
          </a:bodyPr>
          <a:lstStyle/>
          <a:p>
            <a:pPr marL="171450" indent="-171450">
              <a:lnSpc>
                <a:spcPct val="150000"/>
              </a:lnSpc>
              <a:spcAft>
                <a:spcPts val="600"/>
              </a:spcAft>
              <a:buFont typeface="Arial" panose="020B0604020202020204" pitchFamily="34" charset="0"/>
              <a:buChar char="•"/>
            </a:pPr>
            <a:r>
              <a:rPr lang="en-AU" sz="900" dirty="0">
                <a:solidFill>
                  <a:srgbClr val="000000"/>
                </a:solidFill>
                <a:latin typeface="Calibri" panose="020F0502020204030204" pitchFamily="34" charset="0"/>
              </a:rPr>
              <a:t>If you get a question that you don’t know the answer to, don’t panic. Admit that you don’t know the answer. You do not want to lie or invent information that isn’t true, as you lose all credibility. Reassure the person that you will follow up with them regarding the question after the session and that an answer will be provided in due time. </a:t>
            </a:r>
          </a:p>
          <a:p>
            <a:pPr marL="171450" indent="-171450">
              <a:lnSpc>
                <a:spcPct val="150000"/>
              </a:lnSpc>
              <a:spcAft>
                <a:spcPts val="600"/>
              </a:spcAft>
              <a:buFont typeface="Arial" panose="020B0604020202020204" pitchFamily="34" charset="0"/>
              <a:buChar char="•"/>
            </a:pPr>
            <a:r>
              <a:rPr lang="en-AU" sz="900" dirty="0">
                <a:solidFill>
                  <a:srgbClr val="000000"/>
                </a:solidFill>
                <a:latin typeface="Calibri" panose="020F0502020204030204" pitchFamily="34" charset="0"/>
              </a:rPr>
              <a:t>At the end of the session provide an opportunity for participants to follow up with yourself to provide information regarding support services, referrals and websites. </a:t>
            </a:r>
          </a:p>
        </p:txBody>
      </p:sp>
      <p:sp>
        <p:nvSpPr>
          <p:cNvPr id="10" name="TextBox 9"/>
          <p:cNvSpPr txBox="1"/>
          <p:nvPr/>
        </p:nvSpPr>
        <p:spPr>
          <a:xfrm>
            <a:off x="5890532" y="20768"/>
            <a:ext cx="1647759" cy="338554"/>
          </a:xfrm>
          <a:prstGeom prst="rect">
            <a:avLst/>
          </a:prstGeom>
          <a:noFill/>
        </p:spPr>
        <p:txBody>
          <a:bodyPr wrap="none" rtlCol="0">
            <a:spAutoFit/>
          </a:bodyPr>
          <a:lstStyle/>
          <a:p>
            <a:r>
              <a:rPr lang="en-AU" sz="1600" b="1" u="sng" dirty="0" smtClean="0"/>
              <a:t>FACILITATOR TIPS</a:t>
            </a:r>
            <a:endParaRPr lang="en-AU" sz="1600" b="1" u="sng" dirty="0"/>
          </a:p>
        </p:txBody>
      </p:sp>
      <p:grpSp>
        <p:nvGrpSpPr>
          <p:cNvPr id="15" name="Group 14"/>
          <p:cNvGrpSpPr/>
          <p:nvPr/>
        </p:nvGrpSpPr>
        <p:grpSpPr>
          <a:xfrm>
            <a:off x="3869871" y="428654"/>
            <a:ext cx="628650" cy="3945978"/>
            <a:chOff x="4000500" y="359322"/>
            <a:chExt cx="628650" cy="3945978"/>
          </a:xfrm>
        </p:grpSpPr>
        <p:cxnSp>
          <p:nvCxnSpPr>
            <p:cNvPr id="12" name="Straight Connector 11"/>
            <p:cNvCxnSpPr/>
            <p:nvPr/>
          </p:nvCxnSpPr>
          <p:spPr>
            <a:xfrm>
              <a:off x="4200525" y="359322"/>
              <a:ext cx="428625" cy="192667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4000500" y="2286000"/>
              <a:ext cx="628650" cy="201930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sp>
        <p:nvSpPr>
          <p:cNvPr id="11" name="Oval 10"/>
          <p:cNvSpPr/>
          <p:nvPr/>
        </p:nvSpPr>
        <p:spPr>
          <a:xfrm>
            <a:off x="769437" y="4078401"/>
            <a:ext cx="6713035" cy="681662"/>
          </a:xfrm>
          <a:prstGeom prst="ellips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sp>
        <p:nvSpPr>
          <p:cNvPr id="2" name="TextBox 1"/>
          <p:cNvSpPr txBox="1"/>
          <p:nvPr/>
        </p:nvSpPr>
        <p:spPr>
          <a:xfrm>
            <a:off x="858708" y="4234566"/>
            <a:ext cx="6724127" cy="369332"/>
          </a:xfrm>
          <a:prstGeom prst="rect">
            <a:avLst/>
          </a:prstGeom>
          <a:noFill/>
        </p:spPr>
        <p:txBody>
          <a:bodyPr wrap="square" rtlCol="0">
            <a:spAutoFit/>
          </a:bodyPr>
          <a:lstStyle/>
          <a:p>
            <a:r>
              <a:rPr lang="en-AU" b="1" dirty="0" smtClean="0">
                <a:solidFill>
                  <a:schemeClr val="bg1"/>
                </a:solidFill>
              </a:rPr>
              <a:t>YOU ARE NOW READY TO PLAY THE CLIP AND BEGIN YOUR SESSION</a:t>
            </a:r>
            <a:endParaRPr lang="en-AU" b="1" dirty="0">
              <a:solidFill>
                <a:schemeClr val="bg1"/>
              </a:solidFill>
            </a:endParaRPr>
          </a:p>
        </p:txBody>
      </p:sp>
    </p:spTree>
    <p:extLst>
      <p:ext uri="{BB962C8B-B14F-4D97-AF65-F5344CB8AC3E}">
        <p14:creationId xmlns:p14="http://schemas.microsoft.com/office/powerpoint/2010/main" val="2300762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66699" y="836086"/>
            <a:ext cx="4610100" cy="3135839"/>
          </a:xfrm>
          <a:prstGeom prst="ellipse">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10" name="Picture 9" descr="ppt-template-transpar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60"/>
            <a:ext cx="9170564" cy="5158442"/>
          </a:xfrm>
          <a:prstGeom prst="rect">
            <a:avLst/>
          </a:prstGeom>
        </p:spPr>
      </p:pic>
      <p:sp>
        <p:nvSpPr>
          <p:cNvPr id="5" name="Oval 4"/>
          <p:cNvSpPr/>
          <p:nvPr/>
        </p:nvSpPr>
        <p:spPr>
          <a:xfrm>
            <a:off x="-1261382" y="-906011"/>
            <a:ext cx="4785632" cy="1550107"/>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0" y="28544"/>
            <a:ext cx="3739243" cy="615553"/>
          </a:xfrm>
          <a:prstGeom prst="rect">
            <a:avLst/>
          </a:prstGeom>
          <a:noFill/>
        </p:spPr>
        <p:txBody>
          <a:bodyPr wrap="square" rtlCol="0">
            <a:spAutoFit/>
          </a:bodyPr>
          <a:lstStyle/>
          <a:p>
            <a:r>
              <a:rPr lang="en-AU" sz="2000" b="1" dirty="0" smtClean="0">
                <a:solidFill>
                  <a:schemeClr val="bg1"/>
                </a:solidFill>
                <a:latin typeface="Candara" panose="020E0502030303020204" pitchFamily="34" charset="0"/>
              </a:rPr>
              <a:t>DISCUSSION POINTS</a:t>
            </a:r>
          </a:p>
          <a:p>
            <a:r>
              <a:rPr lang="en-AU" sz="1400" b="1" dirty="0" smtClean="0">
                <a:solidFill>
                  <a:schemeClr val="bg1"/>
                </a:solidFill>
                <a:latin typeface="Candara" panose="020E0502030303020204" pitchFamily="34" charset="0"/>
              </a:rPr>
              <a:t>RACIAL VILIFICATION</a:t>
            </a:r>
            <a:endParaRPr lang="en-AU" sz="1400" b="1" dirty="0">
              <a:solidFill>
                <a:schemeClr val="bg1"/>
              </a:solidFill>
              <a:latin typeface="Candara" panose="020E0502030303020204" pitchFamily="34" charset="0"/>
            </a:endParaRPr>
          </a:p>
        </p:txBody>
      </p:sp>
      <p:sp>
        <p:nvSpPr>
          <p:cNvPr id="2" name="Rectangle 1"/>
          <p:cNvSpPr/>
          <p:nvPr/>
        </p:nvSpPr>
        <p:spPr>
          <a:xfrm>
            <a:off x="559605" y="1569796"/>
            <a:ext cx="3021467" cy="2011641"/>
          </a:xfrm>
          <a:prstGeom prst="rect">
            <a:avLst/>
          </a:prstGeom>
        </p:spPr>
        <p:txBody>
          <a:bodyPr wrap="square">
            <a:spAutoFit/>
          </a:bodyPr>
          <a:lstStyle/>
          <a:p>
            <a:pPr marL="171450" lvl="0" indent="-171450">
              <a:lnSpc>
                <a:spcPct val="120000"/>
              </a:lnSpc>
              <a:spcBef>
                <a:spcPts val="600"/>
              </a:spcBef>
              <a:buFont typeface="Arial" panose="020B0604020202020204" pitchFamily="34" charset="0"/>
              <a:buChar char="•"/>
            </a:pPr>
            <a:r>
              <a:rPr lang="en-AU" sz="1100" dirty="0"/>
              <a:t>Do you think society is getting too politically correct?</a:t>
            </a:r>
          </a:p>
          <a:p>
            <a:pPr marL="171450" lvl="0" indent="-171450">
              <a:lnSpc>
                <a:spcPct val="120000"/>
              </a:lnSpc>
              <a:spcBef>
                <a:spcPts val="600"/>
              </a:spcBef>
              <a:buFont typeface="Arial" panose="020B0604020202020204" pitchFamily="34" charset="0"/>
              <a:buChar char="•"/>
            </a:pPr>
            <a:r>
              <a:rPr lang="en-AU" sz="1100" dirty="0"/>
              <a:t>What impact did the vilification incidents have on Joel?</a:t>
            </a:r>
          </a:p>
          <a:p>
            <a:pPr marL="171450" lvl="0" indent="-171450">
              <a:lnSpc>
                <a:spcPct val="120000"/>
              </a:lnSpc>
              <a:spcBef>
                <a:spcPts val="600"/>
              </a:spcBef>
              <a:buFont typeface="Arial" panose="020B0604020202020204" pitchFamily="34" charset="0"/>
              <a:buChar char="•"/>
            </a:pPr>
            <a:r>
              <a:rPr lang="en-AU" sz="1100" dirty="0"/>
              <a:t>Does racism still exist in Australian society?</a:t>
            </a:r>
          </a:p>
          <a:p>
            <a:pPr marL="171450" lvl="0" indent="-171450">
              <a:lnSpc>
                <a:spcPct val="120000"/>
              </a:lnSpc>
              <a:spcBef>
                <a:spcPts val="600"/>
              </a:spcBef>
              <a:buFont typeface="Arial" panose="020B0604020202020204" pitchFamily="34" charset="0"/>
              <a:buChar char="•"/>
            </a:pPr>
            <a:r>
              <a:rPr lang="en-AU" sz="1100" dirty="0"/>
              <a:t>How to you think it would feel to be vilified on your race?</a:t>
            </a:r>
          </a:p>
          <a:p>
            <a:pPr lvl="0">
              <a:lnSpc>
                <a:spcPct val="120000"/>
              </a:lnSpc>
              <a:spcBef>
                <a:spcPts val="600"/>
              </a:spcBef>
            </a:pPr>
            <a:endParaRPr lang="en-AU" sz="1100" dirty="0"/>
          </a:p>
        </p:txBody>
      </p:sp>
      <p:sp>
        <p:nvSpPr>
          <p:cNvPr id="7" name="TextBox 6"/>
          <p:cNvSpPr txBox="1"/>
          <p:nvPr/>
        </p:nvSpPr>
        <p:spPr>
          <a:xfrm>
            <a:off x="4585282" y="488163"/>
            <a:ext cx="3688582" cy="2927863"/>
          </a:xfrm>
          <a:prstGeom prst="roundRect">
            <a:avLst/>
          </a:prstGeom>
        </p:spPr>
        <p:style>
          <a:lnRef idx="2">
            <a:schemeClr val="accent3"/>
          </a:lnRef>
          <a:fillRef idx="1">
            <a:schemeClr val="lt1"/>
          </a:fillRef>
          <a:effectRef idx="0">
            <a:schemeClr val="accent3"/>
          </a:effectRef>
          <a:fontRef idx="minor">
            <a:schemeClr val="dk1"/>
          </a:fontRef>
        </p:style>
        <p:txBody>
          <a:bodyPr wrap="square" lIns="0" tIns="0" rIns="0" bIns="0" rtlCol="0" anchor="ctr">
            <a:noAutofit/>
          </a:bodyPr>
          <a:lstStyle/>
          <a:p>
            <a:pPr marL="171450" lvl="0" indent="-171450">
              <a:lnSpc>
                <a:spcPct val="120000"/>
              </a:lnSpc>
              <a:spcBef>
                <a:spcPts val="600"/>
              </a:spcBef>
              <a:buFont typeface="Arial" panose="020B0604020202020204" pitchFamily="34" charset="0"/>
              <a:buChar char="•"/>
            </a:pPr>
            <a:r>
              <a:rPr lang="en-AU" sz="1100" dirty="0"/>
              <a:t>No one deserves to be vilified or discriminated against</a:t>
            </a:r>
          </a:p>
          <a:p>
            <a:pPr marL="171450" lvl="0" indent="-171450">
              <a:lnSpc>
                <a:spcPct val="120000"/>
              </a:lnSpc>
              <a:spcBef>
                <a:spcPts val="600"/>
              </a:spcBef>
              <a:buFont typeface="Arial" panose="020B0604020202020204" pitchFamily="34" charset="0"/>
              <a:buChar char="•"/>
            </a:pPr>
            <a:r>
              <a:rPr lang="en-AU" sz="1100" dirty="0"/>
              <a:t>Vilifying someone ‘in the heat of the moment’ or ‘as a joke’ is no excuse </a:t>
            </a:r>
          </a:p>
          <a:p>
            <a:pPr marL="171450" lvl="0" indent="-171450">
              <a:lnSpc>
                <a:spcPct val="120000"/>
              </a:lnSpc>
              <a:spcBef>
                <a:spcPts val="600"/>
              </a:spcBef>
              <a:buFont typeface="Arial" panose="020B0604020202020204" pitchFamily="34" charset="0"/>
              <a:buChar char="•"/>
            </a:pPr>
            <a:r>
              <a:rPr lang="en-AU" sz="1100" dirty="0"/>
              <a:t>Racial vilification is used as a way for a perpetrator to feel that they are superior to the victim. </a:t>
            </a:r>
          </a:p>
          <a:p>
            <a:pPr marL="171450" lvl="0" indent="-171450">
              <a:lnSpc>
                <a:spcPct val="120000"/>
              </a:lnSpc>
              <a:spcBef>
                <a:spcPts val="600"/>
              </a:spcBef>
              <a:buFont typeface="Arial" panose="020B0604020202020204" pitchFamily="34" charset="0"/>
              <a:buChar char="•"/>
            </a:pPr>
            <a:r>
              <a:rPr lang="en-AU" sz="1100" dirty="0"/>
              <a:t>It doesn’t matter how a comment was intended by the person saying it, it all comes down to how the comment was received by others. </a:t>
            </a:r>
            <a:endParaRPr lang="en-AU" sz="1100" dirty="0" smtClean="0"/>
          </a:p>
        </p:txBody>
      </p:sp>
      <p:sp>
        <p:nvSpPr>
          <p:cNvPr id="3" name="TextBox 2"/>
          <p:cNvSpPr txBox="1"/>
          <p:nvPr/>
        </p:nvSpPr>
        <p:spPr>
          <a:xfrm>
            <a:off x="5352533" y="544811"/>
            <a:ext cx="2038350" cy="369332"/>
          </a:xfrm>
          <a:prstGeom prst="rect">
            <a:avLst/>
          </a:prstGeom>
          <a:noFill/>
        </p:spPr>
        <p:txBody>
          <a:bodyPr wrap="square" rtlCol="0">
            <a:spAutoFit/>
          </a:bodyPr>
          <a:lstStyle/>
          <a:p>
            <a:pPr algn="ctr"/>
            <a:r>
              <a:rPr lang="en-AU" dirty="0" smtClean="0"/>
              <a:t>KEY MESSAGES</a:t>
            </a:r>
            <a:endParaRPr lang="en-AU" dirty="0"/>
          </a:p>
        </p:txBody>
      </p:sp>
      <p:sp>
        <p:nvSpPr>
          <p:cNvPr id="8" name="TextBox 7"/>
          <p:cNvSpPr txBox="1"/>
          <p:nvPr/>
        </p:nvSpPr>
        <p:spPr>
          <a:xfrm>
            <a:off x="712332" y="1211615"/>
            <a:ext cx="2314575" cy="369332"/>
          </a:xfrm>
          <a:prstGeom prst="rect">
            <a:avLst/>
          </a:prstGeom>
          <a:noFill/>
        </p:spPr>
        <p:txBody>
          <a:bodyPr wrap="square" rtlCol="0">
            <a:spAutoFit/>
          </a:bodyPr>
          <a:lstStyle/>
          <a:p>
            <a:pPr algn="ctr"/>
            <a:r>
              <a:rPr lang="en-AU" dirty="0" smtClean="0"/>
              <a:t>QUESTIONS</a:t>
            </a:r>
            <a:endParaRPr lang="en-AU" dirty="0"/>
          </a:p>
        </p:txBody>
      </p:sp>
      <p:pic>
        <p:nvPicPr>
          <p:cNvPr id="12" name="Picture 11"/>
          <p:cNvPicPr>
            <a:picLocks noChangeAspect="1"/>
          </p:cNvPicPr>
          <p:nvPr/>
        </p:nvPicPr>
        <p:blipFill>
          <a:blip r:embed="rId3"/>
          <a:stretch>
            <a:fillRect/>
          </a:stretch>
        </p:blipFill>
        <p:spPr>
          <a:xfrm>
            <a:off x="3567454" y="3657892"/>
            <a:ext cx="2035656" cy="1230220"/>
          </a:xfrm>
          <a:prstGeom prst="rect">
            <a:avLst/>
          </a:prstGeom>
        </p:spPr>
      </p:pic>
    </p:spTree>
    <p:extLst>
      <p:ext uri="{BB962C8B-B14F-4D97-AF65-F5344CB8AC3E}">
        <p14:creationId xmlns:p14="http://schemas.microsoft.com/office/powerpoint/2010/main" val="2265955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t-template-transpar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42"/>
            <a:ext cx="9144000" cy="5158442"/>
          </a:xfrm>
          <a:prstGeom prst="rect">
            <a:avLst/>
          </a:prstGeom>
        </p:spPr>
      </p:pic>
      <p:sp>
        <p:nvSpPr>
          <p:cNvPr id="5" name="Oval 4"/>
          <p:cNvSpPr/>
          <p:nvPr/>
        </p:nvSpPr>
        <p:spPr>
          <a:xfrm>
            <a:off x="-1261382" y="-906010"/>
            <a:ext cx="3166382" cy="147751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1" y="28544"/>
            <a:ext cx="1714500" cy="400110"/>
          </a:xfrm>
          <a:prstGeom prst="rect">
            <a:avLst/>
          </a:prstGeom>
          <a:noFill/>
        </p:spPr>
        <p:txBody>
          <a:bodyPr wrap="square" rtlCol="0">
            <a:spAutoFit/>
          </a:bodyPr>
          <a:lstStyle/>
          <a:p>
            <a:r>
              <a:rPr lang="en-AU" sz="2000" b="1" dirty="0" smtClean="0">
                <a:solidFill>
                  <a:schemeClr val="bg1"/>
                </a:solidFill>
                <a:latin typeface="Candara" panose="020E0502030303020204" pitchFamily="34" charset="0"/>
              </a:rPr>
              <a:t>STATISTICS</a:t>
            </a:r>
            <a:endParaRPr lang="en-AU" sz="2000" b="1" dirty="0">
              <a:solidFill>
                <a:schemeClr val="bg1"/>
              </a:solidFill>
              <a:latin typeface="Candara" panose="020E0502030303020204" pitchFamily="34" charset="0"/>
            </a:endParaRPr>
          </a:p>
        </p:txBody>
      </p:sp>
      <p:sp>
        <p:nvSpPr>
          <p:cNvPr id="7" name="Rounded Rectangle 6"/>
          <p:cNvSpPr/>
          <p:nvPr/>
        </p:nvSpPr>
        <p:spPr>
          <a:xfrm>
            <a:off x="2357465" y="74698"/>
            <a:ext cx="4701258" cy="4955119"/>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171450" indent="-171450">
              <a:lnSpc>
                <a:spcPct val="120000"/>
              </a:lnSpc>
              <a:spcBef>
                <a:spcPts val="600"/>
              </a:spcBef>
              <a:buFont typeface="Arial" panose="020B0604020202020204" pitchFamily="34" charset="0"/>
              <a:buChar char="•"/>
            </a:pPr>
            <a:r>
              <a:rPr lang="en-AU" sz="900" dirty="0"/>
              <a:t>Racism is the belief that human races have distinctive characteristics which determine their respective cultures, usually involving the idea that one’s own race is superior and has the right to rule or dominate others (</a:t>
            </a:r>
            <a:r>
              <a:rPr lang="en-AU" sz="900" dirty="0" err="1"/>
              <a:t>RacismNoWay</a:t>
            </a:r>
            <a:r>
              <a:rPr lang="en-AU" sz="900" dirty="0"/>
              <a:t>, 2014). </a:t>
            </a:r>
          </a:p>
          <a:p>
            <a:pPr marL="171450" indent="-171450">
              <a:lnSpc>
                <a:spcPct val="120000"/>
              </a:lnSpc>
              <a:spcBef>
                <a:spcPts val="600"/>
              </a:spcBef>
              <a:buFont typeface="Arial" panose="020B0604020202020204" pitchFamily="34" charset="0"/>
              <a:buChar char="•"/>
            </a:pPr>
            <a:r>
              <a:rPr lang="en-AU" sz="900" dirty="0"/>
              <a:t>Racism takes many forms, with the obvious being abusive language and violence but also can be discriminatory treatment, property damage or offensive materials.  </a:t>
            </a:r>
          </a:p>
          <a:p>
            <a:pPr marL="171450" indent="-171450">
              <a:lnSpc>
                <a:spcPct val="120000"/>
              </a:lnSpc>
              <a:spcBef>
                <a:spcPts val="600"/>
              </a:spcBef>
              <a:buFont typeface="Arial" panose="020B0604020202020204" pitchFamily="34" charset="0"/>
              <a:buChar char="•"/>
            </a:pPr>
            <a:r>
              <a:rPr lang="en-AU" sz="900" dirty="0"/>
              <a:t>Racism is believed to stem from fear of other cultures, low levels of education and a belief in white superiority (All Together Now, 2014).</a:t>
            </a:r>
          </a:p>
          <a:p>
            <a:pPr marL="171450" indent="-171450">
              <a:lnSpc>
                <a:spcPct val="120000"/>
              </a:lnSpc>
              <a:spcBef>
                <a:spcPts val="600"/>
              </a:spcBef>
              <a:buFont typeface="Arial" panose="020B0604020202020204" pitchFamily="34" charset="0"/>
              <a:buChar char="•"/>
            </a:pPr>
            <a:r>
              <a:rPr lang="en-AU" sz="900" dirty="0"/>
              <a:t>The White Australian Policy.  In the mid-19th century in Australia there was a shortage of labour and Chinese and Pacific Islanders were brought to Australia as labourers.  By the 1880’s the trade unions demanded a policy to ‘protect the White working man’ and preserve the purity of White Australia, and by 1890 all states had a legislation to exclude non-Europeans in its 1901 Immigration Restriction Act.  </a:t>
            </a:r>
          </a:p>
          <a:p>
            <a:pPr marL="171450" indent="-171450">
              <a:lnSpc>
                <a:spcPct val="120000"/>
              </a:lnSpc>
              <a:spcBef>
                <a:spcPts val="600"/>
              </a:spcBef>
              <a:buFont typeface="Arial" panose="020B0604020202020204" pitchFamily="34" charset="0"/>
              <a:buChar char="•"/>
            </a:pPr>
            <a:r>
              <a:rPr lang="en-AU" sz="900" dirty="0"/>
              <a:t>1 in 5 people living in Australia have been a target of verbal racial abuse.  Verbal abuse is the most common form of racism.  </a:t>
            </a:r>
          </a:p>
          <a:p>
            <a:pPr marL="171450" indent="-171450">
              <a:lnSpc>
                <a:spcPct val="120000"/>
              </a:lnSpc>
              <a:spcBef>
                <a:spcPts val="600"/>
              </a:spcBef>
              <a:buFont typeface="Arial" panose="020B0604020202020204" pitchFamily="34" charset="0"/>
              <a:buChar char="•"/>
            </a:pPr>
            <a:r>
              <a:rPr lang="en-AU" sz="900" dirty="0"/>
              <a:t>Nearly half of all Australian residents from a culturally and linguistically diverse background have experienced racism at some time in their life.  </a:t>
            </a:r>
          </a:p>
          <a:p>
            <a:pPr marL="171450" indent="-171450">
              <a:lnSpc>
                <a:spcPct val="120000"/>
              </a:lnSpc>
              <a:spcBef>
                <a:spcPts val="600"/>
              </a:spcBef>
              <a:buFont typeface="Arial" panose="020B0604020202020204" pitchFamily="34" charset="0"/>
              <a:buChar char="•"/>
            </a:pPr>
            <a:r>
              <a:rPr lang="en-AU" sz="900" dirty="0"/>
              <a:t>7 in 10 teenagers have experienced racism. </a:t>
            </a:r>
          </a:p>
          <a:p>
            <a:pPr marL="171450" indent="-171450">
              <a:lnSpc>
                <a:spcPct val="120000"/>
              </a:lnSpc>
              <a:spcBef>
                <a:spcPts val="600"/>
              </a:spcBef>
              <a:buFont typeface="Arial" panose="020B0604020202020204" pitchFamily="34" charset="0"/>
              <a:buChar char="•"/>
            </a:pPr>
            <a:r>
              <a:rPr lang="en-AU" sz="900" dirty="0"/>
              <a:t>3 in 4 Indigenous Australians regularly experience racism.  </a:t>
            </a:r>
          </a:p>
          <a:p>
            <a:pPr marL="171450" indent="-171450">
              <a:lnSpc>
                <a:spcPct val="120000"/>
              </a:lnSpc>
              <a:spcBef>
                <a:spcPts val="600"/>
              </a:spcBef>
              <a:buFont typeface="Arial" panose="020B0604020202020204" pitchFamily="34" charset="0"/>
              <a:buChar char="•"/>
            </a:pPr>
            <a:r>
              <a:rPr lang="en-AU" sz="900" dirty="0"/>
              <a:t>44% of Australians think they are a ‘casual’ racist but refuse to change. </a:t>
            </a:r>
          </a:p>
          <a:p>
            <a:pPr marL="171450" indent="-171450">
              <a:lnSpc>
                <a:spcPct val="120000"/>
              </a:lnSpc>
              <a:spcBef>
                <a:spcPts val="600"/>
              </a:spcBef>
              <a:buFont typeface="Arial" panose="020B0604020202020204" pitchFamily="34" charset="0"/>
              <a:buChar char="•"/>
            </a:pPr>
            <a:r>
              <a:rPr lang="en-AU" sz="900" dirty="0"/>
              <a:t>86% of Australians agree that something should be done to fight racism in Australia. </a:t>
            </a:r>
          </a:p>
          <a:p>
            <a:pPr marL="171450" indent="-171450">
              <a:lnSpc>
                <a:spcPct val="120000"/>
              </a:lnSpc>
              <a:spcBef>
                <a:spcPts val="600"/>
              </a:spcBef>
              <a:buFont typeface="Arial" panose="020B0604020202020204" pitchFamily="34" charset="0"/>
              <a:buChar char="•"/>
            </a:pPr>
            <a:r>
              <a:rPr lang="en-AU" sz="900" dirty="0"/>
              <a:t>People who experience racism often have higher levels of depression and anxiety. </a:t>
            </a:r>
          </a:p>
        </p:txBody>
      </p:sp>
      <p:pic>
        <p:nvPicPr>
          <p:cNvPr id="11" name="Picture 10"/>
          <p:cNvPicPr>
            <a:picLocks noChangeAspect="1"/>
          </p:cNvPicPr>
          <p:nvPr/>
        </p:nvPicPr>
        <p:blipFill>
          <a:blip r:embed="rId3"/>
          <a:stretch>
            <a:fillRect/>
          </a:stretch>
        </p:blipFill>
        <p:spPr>
          <a:xfrm>
            <a:off x="151756" y="1622409"/>
            <a:ext cx="2035656" cy="1427997"/>
          </a:xfrm>
          <a:prstGeom prst="rect">
            <a:avLst/>
          </a:prstGeom>
        </p:spPr>
      </p:pic>
    </p:spTree>
    <p:extLst>
      <p:ext uri="{BB962C8B-B14F-4D97-AF65-F5344CB8AC3E}">
        <p14:creationId xmlns:p14="http://schemas.microsoft.com/office/powerpoint/2010/main" val="3921047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t-template-transpar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42"/>
            <a:ext cx="9170564" cy="5158442"/>
          </a:xfrm>
          <a:prstGeom prst="rect">
            <a:avLst/>
          </a:prstGeom>
        </p:spPr>
      </p:pic>
      <p:sp>
        <p:nvSpPr>
          <p:cNvPr id="5" name="Oval 4"/>
          <p:cNvSpPr/>
          <p:nvPr/>
        </p:nvSpPr>
        <p:spPr>
          <a:xfrm>
            <a:off x="-1261382" y="-906010"/>
            <a:ext cx="4423682" cy="147751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0" y="28544"/>
            <a:ext cx="3739243" cy="400110"/>
          </a:xfrm>
          <a:prstGeom prst="rect">
            <a:avLst/>
          </a:prstGeom>
          <a:noFill/>
        </p:spPr>
        <p:txBody>
          <a:bodyPr wrap="square" rtlCol="0">
            <a:spAutoFit/>
          </a:bodyPr>
          <a:lstStyle/>
          <a:p>
            <a:r>
              <a:rPr lang="en-AU" sz="2000" b="1" dirty="0" smtClean="0">
                <a:solidFill>
                  <a:schemeClr val="bg1"/>
                </a:solidFill>
                <a:latin typeface="Candara" panose="020E0502030303020204" pitchFamily="34" charset="0"/>
              </a:rPr>
              <a:t>SUPPORT SERVICES</a:t>
            </a:r>
            <a:endParaRPr lang="en-AU" sz="2000" b="1" dirty="0">
              <a:solidFill>
                <a:schemeClr val="bg1"/>
              </a:solidFill>
              <a:latin typeface="Candara" panose="020E0502030303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425524567"/>
              </p:ext>
            </p:extLst>
          </p:nvPr>
        </p:nvGraphicFramePr>
        <p:xfrm>
          <a:off x="641971" y="1124812"/>
          <a:ext cx="7286542" cy="2227579"/>
        </p:xfrm>
        <a:graphic>
          <a:graphicData uri="http://schemas.openxmlformats.org/drawingml/2006/table">
            <a:tbl>
              <a:tblPr firstRow="1" bandRow="1">
                <a:tableStyleId>{5C22544A-7EE6-4342-B048-85BDC9FD1C3A}</a:tableStyleId>
              </a:tblPr>
              <a:tblGrid>
                <a:gridCol w="2428847"/>
                <a:gridCol w="1463170"/>
                <a:gridCol w="3394525"/>
              </a:tblGrid>
              <a:tr h="438412">
                <a:tc>
                  <a:txBody>
                    <a:bodyPr/>
                    <a:lstStyle/>
                    <a:p>
                      <a:r>
                        <a:rPr lang="en-AU" sz="1200" dirty="0" smtClean="0"/>
                        <a:t>ORGANISATION</a:t>
                      </a:r>
                      <a:endParaRPr lang="en-A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dirty="0" smtClean="0"/>
                        <a:t>PHONE</a:t>
                      </a:r>
                      <a:endParaRPr lang="en-A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dirty="0" smtClean="0"/>
                        <a:t>WEBSITE</a:t>
                      </a:r>
                      <a:endParaRPr lang="en-A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9869">
                <a:tc>
                  <a:txBody>
                    <a:bodyPr/>
                    <a:lstStyle/>
                    <a:p>
                      <a:r>
                        <a:rPr lang="en-AU" sz="1200" dirty="0" smtClean="0"/>
                        <a:t>RACISM NO WAY</a:t>
                      </a:r>
                      <a:endParaRPr lang="en-A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u="sng" kern="1200" dirty="0" smtClean="0">
                          <a:solidFill>
                            <a:schemeClr val="dk1"/>
                          </a:solidFill>
                          <a:effectLst/>
                          <a:latin typeface="+mn-lt"/>
                          <a:ea typeface="+mn-ea"/>
                          <a:cs typeface="+mn-cs"/>
                          <a:hlinkClick r:id="rId3"/>
                        </a:rPr>
                        <a:t>http://www.racismnoway.com.au/</a:t>
                      </a:r>
                      <a:endParaRPr lang="en-AU" sz="12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0654">
                <a:tc>
                  <a:txBody>
                    <a:bodyPr/>
                    <a:lstStyle/>
                    <a:p>
                      <a:r>
                        <a:rPr lang="en-AU" sz="1200" dirty="0" smtClean="0"/>
                        <a:t>RACISM. IT STOPS</a:t>
                      </a:r>
                      <a:r>
                        <a:rPr lang="en-AU" sz="1200" baseline="0" dirty="0" smtClean="0"/>
                        <a:t> WITH ME</a:t>
                      </a:r>
                      <a:endParaRPr lang="en-A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u="sng" kern="1200" dirty="0" smtClean="0">
                          <a:solidFill>
                            <a:schemeClr val="dk1"/>
                          </a:solidFill>
                          <a:effectLst/>
                          <a:latin typeface="+mn-lt"/>
                          <a:ea typeface="+mn-ea"/>
                          <a:cs typeface="+mn-cs"/>
                          <a:hlinkClick r:id="rId4"/>
                        </a:rPr>
                        <a:t>http://www.itstopswithme.humanrights.gov.au/</a:t>
                      </a:r>
                      <a:endParaRPr lang="en-AU" sz="12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4897">
                <a:tc>
                  <a:txBody>
                    <a:bodyPr/>
                    <a:lstStyle/>
                    <a:p>
                      <a:r>
                        <a:rPr lang="en-AU" sz="1200" dirty="0" smtClean="0"/>
                        <a:t>VEOHRC</a:t>
                      </a:r>
                      <a:endParaRPr lang="en-A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b="0" u="none" kern="1200" dirty="0" smtClean="0">
                          <a:solidFill>
                            <a:schemeClr val="dk1"/>
                          </a:solidFill>
                          <a:effectLst/>
                          <a:latin typeface="+mn-lt"/>
                          <a:ea typeface="+mn-ea"/>
                          <a:cs typeface="+mn-cs"/>
                        </a:rPr>
                        <a:t>1300 292 153</a:t>
                      </a:r>
                      <a:endParaRPr lang="en-AU" sz="1200" b="0" i="0" u="none" kern="1200" cap="all" dirty="0" smtClean="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u="sng" kern="1200" dirty="0" smtClean="0">
                          <a:solidFill>
                            <a:schemeClr val="dk1"/>
                          </a:solidFill>
                          <a:effectLst/>
                          <a:latin typeface="+mn-lt"/>
                          <a:ea typeface="+mn-ea"/>
                          <a:cs typeface="+mn-cs"/>
                          <a:hlinkClick r:id="rId5"/>
                        </a:rPr>
                        <a:t>http://www.humanrightcommission.vic.gov.au</a:t>
                      </a:r>
                      <a:r>
                        <a:rPr lang="en-AU" sz="1200" kern="1200" dirty="0" smtClean="0">
                          <a:solidFill>
                            <a:schemeClr val="dk1"/>
                          </a:solidFill>
                          <a:effectLst/>
                          <a:latin typeface="+mn-lt"/>
                          <a:ea typeface="+mn-ea"/>
                          <a:cs typeface="+mn-cs"/>
                        </a:rPr>
                        <a:t> </a:t>
                      </a:r>
                      <a:endParaRPr lang="en-AU" sz="12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3747">
                <a:tc>
                  <a:txBody>
                    <a:bodyPr/>
                    <a:lstStyle/>
                    <a:p>
                      <a:r>
                        <a:rPr lang="en-AU" sz="1200" dirty="0" smtClean="0"/>
                        <a:t>RELATIONSHIPS AUSTRALIA</a:t>
                      </a:r>
                      <a:endParaRPr lang="en-A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dirty="0" smtClean="0"/>
                        <a:t>1300</a:t>
                      </a:r>
                      <a:r>
                        <a:rPr lang="en-AU" sz="1200" baseline="0" dirty="0" smtClean="0"/>
                        <a:t> 364 277</a:t>
                      </a:r>
                      <a:endParaRPr lang="en-A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dirty="0" smtClean="0">
                          <a:hlinkClick r:id="rId6"/>
                        </a:rPr>
                        <a:t>http://www.relationships.org.au/</a:t>
                      </a:r>
                      <a:endParaRPr lang="en-AU" sz="1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6452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7795"/>
            <a:ext cx="9144001" cy="5166238"/>
          </a:xfrm>
          <a:prstGeom prst="rect">
            <a:avLst/>
          </a:prstGeom>
        </p:spPr>
      </p:pic>
      <p:pic>
        <p:nvPicPr>
          <p:cNvPr id="9" name="Picture 8" descr="ppt-template-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3" y="0"/>
            <a:ext cx="9170564" cy="5158442"/>
          </a:xfrm>
          <a:prstGeom prst="rect">
            <a:avLst/>
          </a:prstGeom>
        </p:spPr>
      </p:pic>
    </p:spTree>
    <p:extLst>
      <p:ext uri="{BB962C8B-B14F-4D97-AF65-F5344CB8AC3E}">
        <p14:creationId xmlns:p14="http://schemas.microsoft.com/office/powerpoint/2010/main" val="39766571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openxmlformats.org/package/2006/metadata/core-properties"/>
    <ds:schemaRef ds:uri="http://schemas.microsoft.com/sharepoint/v3/fields"/>
    <ds:schemaRef ds:uri="http://purl.org/dc/elements/1.1/"/>
    <ds:schemaRef ds:uri="http://purl.org/dc/dcmitype/"/>
    <ds:schemaRef ds:uri="http://purl.org/dc/terms/"/>
    <ds:schemaRef ds:uri="http://schemas.microsoft.com/office/2006/documentManagement/types"/>
    <ds:schemaRef ds:uri="http://schemas.microsoft.com/office/2006/metadata/properties"/>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401</TotalTime>
  <Words>1281</Words>
  <Application>Microsoft Office PowerPoint</Application>
  <PresentationFormat>On-screen Show (16:9)</PresentationFormat>
  <Paragraphs>87</Paragraphs>
  <Slides>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1" baseType="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Roger Berryman</cp:lastModifiedBy>
  <cp:revision>69</cp:revision>
  <dcterms:created xsi:type="dcterms:W3CDTF">2010-04-12T23:12:02Z</dcterms:created>
  <dcterms:modified xsi:type="dcterms:W3CDTF">2016-08-01T22:58:14Z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