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sldIdLst>
    <p:sldId id="267" r:id="rId5"/>
    <p:sldId id="256" r:id="rId6"/>
    <p:sldId id="265" r:id="rId7"/>
    <p:sldId id="260" r:id="rId8"/>
    <p:sldId id="268" r:id="rId9"/>
    <p:sldId id="263" r:id="rId10"/>
    <p:sldId id="262" r:id="rId11"/>
    <p:sldId id="261" r:id="rId12"/>
    <p:sldId id="257"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8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2" autoAdjust="0"/>
    <p:restoredTop sz="94609" autoAdjust="0"/>
  </p:normalViewPr>
  <p:slideViewPr>
    <p:cSldViewPr snapToGrid="0" snapToObjects="1">
      <p:cViewPr varScale="1">
        <p:scale>
          <a:sx n="88" d="100"/>
          <a:sy n="88" d="100"/>
        </p:scale>
        <p:origin x="-558"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8/1/2016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8/1/2016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8/1/2016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userDrawn="1">
            <p:custDataLst>
              <p:tags r:id="rId2"/>
            </p:custDataLst>
            <p:extLst>
              <p:ext uri="{D42A27DB-BD31-4B8C-83A1-F6EECF244321}">
                <p14:modId xmlns:p14="http://schemas.microsoft.com/office/powerpoint/2010/main" val="590892678"/>
              </p:ext>
            </p:extLst>
          </p:nvPr>
        </p:nvGraphicFramePr>
        <p:xfrm>
          <a:off x="1592" y="1195"/>
          <a:ext cx="1587" cy="1190"/>
        </p:xfrm>
        <a:graphic>
          <a:graphicData uri="http://schemas.openxmlformats.org/presentationml/2006/ole">
            <mc:AlternateContent xmlns:mc="http://schemas.openxmlformats.org/markup-compatibility/2006">
              <mc:Choice xmlns:v="urn:schemas-microsoft-com:vml" Requires="v">
                <p:oleObj spid="_x0000_s1028"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195"/>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Rectangle 33"/>
          <p:cNvSpPr/>
          <p:nvPr userDrawn="1"/>
        </p:nvSpPr>
        <p:spPr>
          <a:xfrm>
            <a:off x="-1" y="3492500"/>
            <a:ext cx="9164464" cy="1280987"/>
          </a:xfrm>
          <a:prstGeom prst="rect">
            <a:avLst/>
          </a:prstGeom>
          <a:gradFill>
            <a:gsLst>
              <a:gs pos="0">
                <a:schemeClr val="tx2"/>
              </a:gs>
              <a:gs pos="100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77916" tIns="38958" rIns="77916" bIns="38958" rtlCol="0" anchor="ctr"/>
          <a:lstStyle/>
          <a:p>
            <a:pPr algn="ctr"/>
            <a:endParaRPr lang="en-US" dirty="0">
              <a:gradFill flip="none" rotWithShape="1">
                <a:gsLst>
                  <a:gs pos="0">
                    <a:schemeClr val="accent1"/>
                  </a:gs>
                  <a:gs pos="100000">
                    <a:schemeClr val="accent2"/>
                  </a:gs>
                </a:gsLst>
                <a:lin ang="10800000" scaled="0"/>
                <a:tileRect/>
              </a:gradFill>
            </a:endParaRPr>
          </a:p>
        </p:txBody>
      </p:sp>
      <p:pic>
        <p:nvPicPr>
          <p:cNvPr id="39" name="Picture 38" descr="AFLAustraliasGame-Rev-RGB.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25784" y="3655849"/>
            <a:ext cx="2239626" cy="909848"/>
          </a:xfrm>
          <a:prstGeom prst="rect">
            <a:avLst/>
          </a:prstGeom>
        </p:spPr>
      </p:pic>
    </p:spTree>
    <p:extLst>
      <p:ext uri="{BB962C8B-B14F-4D97-AF65-F5344CB8AC3E}">
        <p14:creationId xmlns:p14="http://schemas.microsoft.com/office/powerpoint/2010/main" val="23842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8/1/2016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8/1/2016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8/1/2016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8/1/2016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8/1/2016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8/1/2016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8/1/2016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6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www.1800respect.org.au/" TargetMode="External"/><Relationship Id="rId3" Type="http://schemas.openxmlformats.org/officeDocument/2006/relationships/hyperlink" Target="http://www.wdvcs.org.au/" TargetMode="External"/><Relationship Id="rId7" Type="http://schemas.openxmlformats.org/officeDocument/2006/relationships/hyperlink" Target="http://www.casahouse.com.au/"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www.relationships.org.au/" TargetMode="External"/><Relationship Id="rId5" Type="http://schemas.openxmlformats.org/officeDocument/2006/relationships/hyperlink" Target="http://www.mensline.org.au/" TargetMode="External"/><Relationship Id="rId4" Type="http://schemas.openxmlformats.org/officeDocument/2006/relationships/hyperlink" Target="http://www.lifeline.org.a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8386"/>
          <a:stretch/>
        </p:blipFill>
        <p:spPr>
          <a:xfrm>
            <a:off x="1" y="0"/>
            <a:ext cx="9144000" cy="3493046"/>
          </a:xfrm>
          <a:prstGeom prst="rect">
            <a:avLst/>
          </a:prstGeom>
        </p:spPr>
      </p:pic>
      <p:sp>
        <p:nvSpPr>
          <p:cNvPr id="2" name="TextBox 1"/>
          <p:cNvSpPr txBox="1"/>
          <p:nvPr/>
        </p:nvSpPr>
        <p:spPr>
          <a:xfrm>
            <a:off x="3280795" y="2343964"/>
            <a:ext cx="5747658" cy="1086592"/>
          </a:xfrm>
          <a:prstGeom prst="rect">
            <a:avLst/>
          </a:prstGeom>
          <a:noFill/>
        </p:spPr>
        <p:txBody>
          <a:bodyPr wrap="square" lIns="0" tIns="0" rIns="0" bIns="0" rtlCol="0" anchor="ctr">
            <a:noAutofit/>
          </a:bodyPr>
          <a:lstStyle/>
          <a:p>
            <a:pPr algn="r">
              <a:spcBef>
                <a:spcPts val="1023"/>
              </a:spcBef>
              <a:buClr>
                <a:schemeClr val="tx2"/>
              </a:buClr>
            </a:pPr>
            <a:r>
              <a:rPr lang="en-AU" sz="3600" dirty="0" smtClean="0">
                <a:solidFill>
                  <a:schemeClr val="bg1"/>
                </a:solidFill>
              </a:rPr>
              <a:t>EQUALITY</a:t>
            </a:r>
            <a:r>
              <a:rPr lang="en-AU" sz="3600" dirty="0" smtClean="0">
                <a:solidFill>
                  <a:schemeClr val="bg1"/>
                </a:solidFill>
              </a:rPr>
              <a:t> </a:t>
            </a:r>
            <a:r>
              <a:rPr lang="en-AU" sz="3600" dirty="0">
                <a:solidFill>
                  <a:schemeClr val="bg1"/>
                </a:solidFill>
              </a:rPr>
              <a:t>SERIES</a:t>
            </a:r>
          </a:p>
          <a:p>
            <a:pPr algn="r">
              <a:spcBef>
                <a:spcPts val="1023"/>
              </a:spcBef>
              <a:buClr>
                <a:schemeClr val="tx2"/>
              </a:buClr>
            </a:pPr>
            <a:r>
              <a:rPr lang="en-AU" sz="2000" b="1" u="sng" dirty="0" smtClean="0">
                <a:solidFill>
                  <a:schemeClr val="bg1"/>
                </a:solidFill>
              </a:rPr>
              <a:t>GENDER EQUALITY</a:t>
            </a:r>
            <a:r>
              <a:rPr lang="en-AU" sz="2000" b="1" dirty="0" smtClean="0">
                <a:solidFill>
                  <a:schemeClr val="bg1"/>
                </a:solidFill>
              </a:rPr>
              <a:t>- </a:t>
            </a:r>
            <a:r>
              <a:rPr lang="en-AU" sz="2000" dirty="0">
                <a:solidFill>
                  <a:schemeClr val="bg1"/>
                </a:solidFill>
              </a:rPr>
              <a:t>Video and Education Resource</a:t>
            </a:r>
            <a:endParaRPr lang="en-AU" sz="2000" b="1" u="sng" dirty="0">
              <a:solidFill>
                <a:schemeClr val="bg1"/>
              </a:solidFill>
            </a:endParaRPr>
          </a:p>
        </p:txBody>
      </p:sp>
      <p:pic>
        <p:nvPicPr>
          <p:cNvPr id="4" name="Picture 3"/>
          <p:cNvPicPr>
            <a:picLocks noChangeAspect="1"/>
          </p:cNvPicPr>
          <p:nvPr/>
        </p:nvPicPr>
        <p:blipFill>
          <a:blip r:embed="rId3"/>
          <a:stretch>
            <a:fillRect/>
          </a:stretch>
        </p:blipFill>
        <p:spPr>
          <a:xfrm>
            <a:off x="335292" y="3521152"/>
            <a:ext cx="2614737" cy="1230464"/>
          </a:xfrm>
          <a:prstGeom prst="rect">
            <a:avLst/>
          </a:prstGeom>
        </p:spPr>
      </p:pic>
    </p:spTree>
    <p:extLst>
      <p:ext uri="{BB962C8B-B14F-4D97-AF65-F5344CB8AC3E}">
        <p14:creationId xmlns:p14="http://schemas.microsoft.com/office/powerpoint/2010/main" val="4109567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0"/>
            <a:ext cx="385218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INTRODUCTION</a:t>
            </a:r>
            <a:endParaRPr lang="en-AU" sz="2000" b="1" dirty="0">
              <a:solidFill>
                <a:schemeClr val="bg1"/>
              </a:solidFill>
              <a:latin typeface="Candara" panose="020E0502030303020204" pitchFamily="34" charset="0"/>
            </a:endParaRPr>
          </a:p>
        </p:txBody>
      </p:sp>
      <p:sp>
        <p:nvSpPr>
          <p:cNvPr id="7" name="Rectangle 6"/>
          <p:cNvSpPr/>
          <p:nvPr/>
        </p:nvSpPr>
        <p:spPr>
          <a:xfrm>
            <a:off x="664709" y="685829"/>
            <a:ext cx="7646843" cy="3500958"/>
          </a:xfrm>
          <a:prstGeom prst="rect">
            <a:avLst/>
          </a:prstGeom>
        </p:spPr>
        <p:txBody>
          <a:bodyPr wrap="square">
            <a:spAutoFit/>
          </a:bodyPr>
          <a:lstStyle/>
          <a:p>
            <a:pPr>
              <a:lnSpc>
                <a:spcPct val="150000"/>
              </a:lnSpc>
              <a:spcAft>
                <a:spcPts val="1200"/>
              </a:spcAft>
            </a:pP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AFL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‘Equality’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video series and resources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have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been developed by the Cultural Strategy &amp; Education unit within the AFL to assist community football clubs around Australia in providing education to their players on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key social issues.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series consists of 4</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clips and accompanying resources.  </a:t>
            </a:r>
            <a:r>
              <a:rPr lang="en-AU" sz="1100" dirty="0">
                <a:latin typeface="Calibri" panose="020F0502020204030204" pitchFamily="34" charset="0"/>
                <a:ea typeface="Times New Roman" panose="02020603050405020304" pitchFamily="18" charset="0"/>
                <a:cs typeface="Times New Roman" panose="02020603050405020304" pitchFamily="18" charset="0"/>
              </a:rPr>
              <a:t>Each clip features a football or sport related personality discussing a</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 </a:t>
            </a:r>
            <a:r>
              <a:rPr lang="en-AU" sz="1100" dirty="0">
                <a:latin typeface="Calibri" panose="020F0502020204030204" pitchFamily="34" charset="0"/>
                <a:ea typeface="Times New Roman" panose="02020603050405020304" pitchFamily="18" charset="0"/>
                <a:cs typeface="Times New Roman" panose="02020603050405020304" pitchFamily="18" charset="0"/>
              </a:rPr>
              <a:t>social </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issue </a:t>
            </a:r>
            <a:r>
              <a:rPr lang="en-AU" sz="1100" dirty="0">
                <a:latin typeface="Calibri" panose="020F0502020204030204" pitchFamily="34" charset="0"/>
                <a:ea typeface="Times New Roman" panose="02020603050405020304" pitchFamily="18" charset="0"/>
                <a:cs typeface="Times New Roman" panose="02020603050405020304" pitchFamily="18" charset="0"/>
              </a:rPr>
              <a:t>that </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has </a:t>
            </a:r>
            <a:r>
              <a:rPr lang="en-AU" sz="1100" dirty="0">
                <a:latin typeface="Calibri" panose="020F0502020204030204" pitchFamily="34" charset="0"/>
                <a:ea typeface="Times New Roman" panose="02020603050405020304" pitchFamily="18" charset="0"/>
                <a:cs typeface="Times New Roman" panose="02020603050405020304" pitchFamily="18" charset="0"/>
              </a:rPr>
              <a:t>impacted them personally.  </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The Equality Series includes the following clips:</a:t>
            </a:r>
          </a:p>
          <a:p>
            <a:pPr>
              <a:lnSpc>
                <a:spcPct val="150000"/>
              </a:lnSpc>
              <a:spcAft>
                <a:spcPts val="1200"/>
              </a:spcAft>
            </a:pPr>
            <a:endParaRPr lang="en-AU" sz="1100" dirty="0">
              <a:latin typeface="Times New Roman" panose="02020603050405020304" pitchFamily="18" charset="0"/>
              <a:ea typeface="Times New Roman" panose="02020603050405020304" pitchFamily="18" charset="0"/>
            </a:endParaRPr>
          </a:p>
          <a:p>
            <a:pPr>
              <a:lnSpc>
                <a:spcPct val="150000"/>
              </a:lnSpc>
              <a:spcAft>
                <a:spcPts val="1200"/>
              </a:spcAft>
            </a:pPr>
            <a:endPar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1200"/>
              </a:spcAft>
            </a:pP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clips and accompanying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resources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can be found on the AFL Respect and Responsibility webpage alongside the tabs that relate to the corresponding social issue.  Within each tab, you will find a resource that provides information on how to present the education in your club, key questions to discuss, the key messages to get across and a fact sheet on the selected topic. </a:t>
            </a:r>
            <a:endParaRPr lang="en-AU" sz="1100" dirty="0">
              <a:latin typeface="Times New Roman" panose="02020603050405020304" pitchFamily="18" charset="0"/>
              <a:ea typeface="Times New Roman" panose="02020603050405020304" pitchFamily="18" charset="0"/>
            </a:endParaRPr>
          </a:p>
          <a:p>
            <a:pPr>
              <a:lnSpc>
                <a:spcPct val="150000"/>
              </a:lnSpc>
              <a:spcAft>
                <a:spcPts val="1200"/>
              </a:spcAft>
            </a:pP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clips featured in this series are being used to educate and raise awareness across the AFL industry on the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impact that discrimination and vilification can have on individuals and their families.    </a:t>
            </a:r>
            <a:endParaRPr lang="en-AU" sz="11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33085291"/>
              </p:ext>
            </p:extLst>
          </p:nvPr>
        </p:nvGraphicFramePr>
        <p:xfrm>
          <a:off x="1121908" y="1878156"/>
          <a:ext cx="6732443" cy="796636"/>
        </p:xfrm>
        <a:graphic>
          <a:graphicData uri="http://schemas.openxmlformats.org/drawingml/2006/table">
            <a:tbl>
              <a:tblPr firstRow="1" bandRow="1">
                <a:tableStyleId>{2D5ABB26-0587-4C30-8999-92F81FD0307C}</a:tableStyleId>
              </a:tblPr>
              <a:tblGrid>
                <a:gridCol w="3236768"/>
                <a:gridCol w="3495675"/>
              </a:tblGrid>
              <a:tr h="398318">
                <a:tc>
                  <a:txBody>
                    <a:bodyPr/>
                    <a:lstStyle/>
                    <a:p>
                      <a:pPr marL="171450" indent="-171450">
                        <a:buFont typeface="Arial" panose="020B0604020202020204" pitchFamily="34" charset="0"/>
                        <a:buChar char="•"/>
                      </a:pPr>
                      <a:r>
                        <a:rPr lang="en-AU" sz="1200" b="1" baseline="0" dirty="0" smtClean="0"/>
                        <a:t>HOMOPHOBIA</a:t>
                      </a:r>
                      <a:r>
                        <a:rPr lang="en-AU" sz="1200" baseline="0" dirty="0" smtClean="0"/>
                        <a:t> – Jason Ball</a:t>
                      </a:r>
                      <a:endParaRPr lang="en-AU" sz="1200" dirty="0"/>
                    </a:p>
                  </a:txBody>
                  <a:tcPr/>
                </a:tc>
                <a:tc>
                  <a:txBody>
                    <a:bodyPr/>
                    <a:lstStyle/>
                    <a:p>
                      <a:pPr marL="171450" marR="0" indent="-171450" algn="l" defTabSz="4571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dirty="0" smtClean="0"/>
                        <a:t>MENTAL</a:t>
                      </a:r>
                      <a:r>
                        <a:rPr lang="en-AU" sz="1200" b="1" baseline="0" dirty="0" smtClean="0"/>
                        <a:t> HEALTH </a:t>
                      </a:r>
                      <a:r>
                        <a:rPr lang="en-AU" sz="1200" baseline="0" dirty="0" smtClean="0"/>
                        <a:t>– Simon Hogan</a:t>
                      </a:r>
                      <a:endParaRPr lang="en-AU" sz="1200" dirty="0" smtClean="0"/>
                    </a:p>
                  </a:txBody>
                  <a:tcPr/>
                </a:tc>
              </a:tr>
              <a:tr h="398318">
                <a:tc>
                  <a:txBody>
                    <a:bodyPr/>
                    <a:lstStyle/>
                    <a:p>
                      <a:pPr marL="171450" indent="-171450">
                        <a:buFont typeface="Arial" panose="020B0604020202020204" pitchFamily="34" charset="0"/>
                        <a:buChar char="•"/>
                      </a:pPr>
                      <a:r>
                        <a:rPr lang="en-AU" sz="1200" b="1" dirty="0" smtClean="0"/>
                        <a:t>GENDER</a:t>
                      </a:r>
                      <a:r>
                        <a:rPr lang="en-AU" sz="1200" b="1" baseline="0" dirty="0" smtClean="0"/>
                        <a:t> EQUALITY</a:t>
                      </a:r>
                      <a:r>
                        <a:rPr lang="en-AU" sz="1200" b="1" dirty="0" smtClean="0"/>
                        <a:t> </a:t>
                      </a:r>
                      <a:r>
                        <a:rPr lang="en-AU" sz="1200" dirty="0" smtClean="0"/>
                        <a:t>– Peta Searle</a:t>
                      </a:r>
                      <a:endParaRPr lang="en-AU" sz="1200" dirty="0"/>
                    </a:p>
                  </a:txBody>
                  <a:tcPr/>
                </a:tc>
                <a:tc>
                  <a:txBody>
                    <a:bodyPr/>
                    <a:lstStyle/>
                    <a:p>
                      <a:pPr marL="171450" indent="-171450">
                        <a:buFont typeface="Arial" panose="020B0604020202020204" pitchFamily="34" charset="0"/>
                        <a:buChar char="•"/>
                      </a:pPr>
                      <a:r>
                        <a:rPr lang="en-AU" sz="1200" b="1" dirty="0" smtClean="0"/>
                        <a:t>RACIAL</a:t>
                      </a:r>
                      <a:r>
                        <a:rPr lang="en-AU" sz="1200" b="1" baseline="0" dirty="0" smtClean="0"/>
                        <a:t> VILIFICATION</a:t>
                      </a:r>
                      <a:r>
                        <a:rPr lang="en-AU" sz="1200" b="1" dirty="0" smtClean="0"/>
                        <a:t> </a:t>
                      </a:r>
                      <a:r>
                        <a:rPr lang="en-AU" sz="1200" dirty="0" smtClean="0"/>
                        <a:t>– Joel</a:t>
                      </a:r>
                      <a:r>
                        <a:rPr lang="en-AU" sz="1200" baseline="0" dirty="0" smtClean="0"/>
                        <a:t> Wilkinson</a:t>
                      </a:r>
                      <a:endParaRPr lang="en-AU" sz="1200" dirty="0"/>
                    </a:p>
                  </a:txBody>
                  <a:tcPr/>
                </a:tc>
              </a:tr>
            </a:tbl>
          </a:graphicData>
        </a:graphic>
      </p:graphicFrame>
    </p:spTree>
    <p:extLst>
      <p:ext uri="{BB962C8B-B14F-4D97-AF65-F5344CB8AC3E}">
        <p14:creationId xmlns:p14="http://schemas.microsoft.com/office/powerpoint/2010/main" val="279862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 y="-14942"/>
            <a:ext cx="9170564" cy="5158442"/>
          </a:xfrm>
          <a:prstGeom prst="rect">
            <a:avLst/>
          </a:prstGeom>
        </p:spPr>
      </p:pic>
      <p:sp>
        <p:nvSpPr>
          <p:cNvPr id="5" name="Oval 4"/>
          <p:cNvSpPr/>
          <p:nvPr/>
        </p:nvSpPr>
        <p:spPr>
          <a:xfrm>
            <a:off x="-1261383" y="-906010"/>
            <a:ext cx="4757057" cy="1405944"/>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USING THE RESOURCE</a:t>
            </a:r>
            <a:endParaRPr lang="en-AU" sz="2000" b="1" dirty="0">
              <a:solidFill>
                <a:schemeClr val="bg1"/>
              </a:solidFill>
              <a:latin typeface="Candara" panose="020E0502030303020204" pitchFamily="34" charset="0"/>
            </a:endParaRPr>
          </a:p>
        </p:txBody>
      </p:sp>
      <p:sp>
        <p:nvSpPr>
          <p:cNvPr id="7" name="Rounded Rectangle 6"/>
          <p:cNvSpPr/>
          <p:nvPr/>
        </p:nvSpPr>
        <p:spPr>
          <a:xfrm>
            <a:off x="789553" y="571500"/>
            <a:ext cx="4974091" cy="2014002"/>
          </a:xfrm>
          <a:prstGeom prst="roundRect">
            <a:avLst>
              <a:gd name="adj" fmla="val 6455"/>
            </a:avLst>
          </a:prstGeom>
          <a:solidFill>
            <a:schemeClr val="bg1"/>
          </a:solidFill>
          <a:ln>
            <a:noFill/>
          </a:ln>
        </p:spPr>
        <p:txBody>
          <a:bodyPr wrap="square">
            <a:spAutoFit/>
          </a:bodyPr>
          <a:lstStyle/>
          <a:p>
            <a:pPr>
              <a:lnSpc>
                <a:spcPct val="150000"/>
              </a:lnSpc>
              <a:spcAft>
                <a:spcPts val="0"/>
              </a:spcAft>
            </a:pPr>
            <a:r>
              <a:rPr lang="en-AU" sz="10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OPTION 1: YOUR OWN EDUCATION </a:t>
            </a:r>
            <a:endParaRPr lang="en-AU" sz="1000" b="1"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PURPOSE: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develop your own understanding and knowledge on these topics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PREPARATION: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Download clips and AFL social inclusion and equality resource which can be found on the AFL Respect and Responsibility website.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MATERIALS: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Laptop/PC</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TIMING: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10-15 minutes per topic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FORMAT: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Watch the clip yourself.  Think about the questions and read over the fact sheets to develop your own understanding of the issue</a:t>
            </a:r>
            <a:endParaRPr lang="en-AU" sz="10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789554" y="2657068"/>
            <a:ext cx="4974091" cy="2014002"/>
          </a:xfrm>
          <a:prstGeom prst="roundRect">
            <a:avLst>
              <a:gd name="adj" fmla="val 6899"/>
            </a:avLst>
          </a:prstGeom>
          <a:solidFill>
            <a:schemeClr val="bg1"/>
          </a:solidFill>
          <a:ln>
            <a:noFill/>
          </a:ln>
        </p:spPr>
        <p:txBody>
          <a:bodyPr wrap="square">
            <a:spAutoFit/>
          </a:bodyPr>
          <a:lstStyle/>
          <a:p>
            <a:pPr>
              <a:lnSpc>
                <a:spcPct val="150000"/>
              </a:lnSpc>
              <a:spcAft>
                <a:spcPts val="0"/>
              </a:spcAft>
            </a:pPr>
            <a:r>
              <a:rPr lang="en-AU" sz="10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OPTION 2: PLAYER EDUCATION (RECOMMENDED)</a:t>
            </a:r>
            <a:endParaRPr lang="en-AU" sz="1000" b="1"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PURPOSE: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educate players within your own club</a:t>
            </a: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PREPARATION: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Download the clip/s and Equality Resource (topic of your choice)</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MATERIALS: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TV and/or projector, laptop, screen/blank wall, speakers, butchers paper and markers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TIMING: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15-20 minutes per topic including clip and discussion</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FORMAT: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Show clip to the group and run activity/discussion as per the accompanying resource</a:t>
            </a:r>
            <a:endParaRPr lang="en-AU" sz="1000" dirty="0">
              <a:effectLst/>
              <a:latin typeface="Times New Roman" panose="02020603050405020304" pitchFamily="18" charset="0"/>
              <a:ea typeface="Times New Roman" panose="02020603050405020304" pitchFamily="18"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627" b="22232"/>
          <a:stretch/>
        </p:blipFill>
        <p:spPr bwMode="auto">
          <a:xfrm>
            <a:off x="6065384" y="1196763"/>
            <a:ext cx="1388438" cy="83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8" t="1448" r="52699" b="21985"/>
          <a:stretch/>
        </p:blipFill>
        <p:spPr bwMode="auto">
          <a:xfrm>
            <a:off x="7113161" y="2209306"/>
            <a:ext cx="1388438" cy="83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72" r="52380" b="22527"/>
          <a:stretch/>
        </p:blipFill>
        <p:spPr bwMode="auto">
          <a:xfrm>
            <a:off x="7113161" y="188274"/>
            <a:ext cx="1371456" cy="8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449" r="52457" b="23126"/>
          <a:stretch/>
        </p:blipFill>
        <p:spPr bwMode="auto">
          <a:xfrm>
            <a:off x="6065384" y="3245535"/>
            <a:ext cx="1388438" cy="83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30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3" y="-906010"/>
            <a:ext cx="4585607"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RUNNING A SESSION</a:t>
            </a:r>
            <a:endParaRPr lang="en-AU" sz="2000" b="1" dirty="0">
              <a:solidFill>
                <a:schemeClr val="bg1"/>
              </a:solidFill>
              <a:latin typeface="Candara" panose="020E0502030303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20840211"/>
              </p:ext>
            </p:extLst>
          </p:nvPr>
        </p:nvGraphicFramePr>
        <p:xfrm>
          <a:off x="347486" y="952500"/>
          <a:ext cx="6367640" cy="2758440"/>
        </p:xfrm>
        <a:graphic>
          <a:graphicData uri="http://schemas.openxmlformats.org/drawingml/2006/table">
            <a:tbl>
              <a:tblPr>
                <a:tableStyleId>{5C22544A-7EE6-4342-B048-85BDC9FD1C3A}</a:tableStyleId>
              </a:tblPr>
              <a:tblGrid>
                <a:gridCol w="6367640"/>
              </a:tblGrid>
              <a:tr h="2657475">
                <a:tc>
                  <a:txBody>
                    <a:bodyPr/>
                    <a:lstStyle/>
                    <a:p>
                      <a:pPr algn="l"/>
                      <a:r>
                        <a:rPr lang="en-AU" sz="1100" b="1" kern="1200" dirty="0">
                          <a:solidFill>
                            <a:schemeClr val="tx1"/>
                          </a:solidFill>
                          <a:effectLst/>
                        </a:rPr>
                        <a:t>PLAYER EDUCATION: HOW TO RUN A SESSION IN YOUR </a:t>
                      </a:r>
                      <a:r>
                        <a:rPr lang="en-AU" sz="1100" b="1" kern="1200" dirty="0" smtClean="0">
                          <a:solidFill>
                            <a:schemeClr val="tx1"/>
                          </a:solidFill>
                          <a:effectLst/>
                        </a:rPr>
                        <a:t>CLUB</a:t>
                      </a:r>
                    </a:p>
                    <a:p>
                      <a:pPr algn="l"/>
                      <a:endParaRPr lang="en-AU" sz="1000" dirty="0">
                        <a:solidFill>
                          <a:schemeClr val="tx1"/>
                        </a:solidFill>
                        <a:effectLs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Decide which clips you want to show.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Read over the fact sheet, discussion points and key messages of the clips you have chosen and familiarise yourself with the content.  Think about the questions you may get asked.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Prepare any materials you need in advance – e.g. paper, pens, butcher’s paper and markers.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Organise a space for the session.  Make sure it is private and without distractions, such as the club rooms.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If you think you need some support, request assistance from a local community worker/social worker/school teacher etc. to assist. </a:t>
                      </a:r>
                      <a:endParaRPr lang="en-AU" sz="1000" kern="1200" dirty="0" smtClean="0">
                        <a:solidFill>
                          <a:schemeClr val="tx1"/>
                        </a:solidFill>
                        <a:effectLst/>
                        <a:latin typeface="+mn-lt"/>
                      </a:endParaRPr>
                    </a:p>
                    <a:p>
                      <a:pPr marL="342900" marR="0" lvl="0" indent="-342900" algn="l" defTabSz="457148" rtl="0" eaLnBrk="1" fontAlgn="auto" latinLnBrk="0" hangingPunct="1">
                        <a:lnSpc>
                          <a:spcPct val="150000"/>
                        </a:lnSpc>
                        <a:spcBef>
                          <a:spcPts val="0"/>
                        </a:spcBef>
                        <a:spcAft>
                          <a:spcPts val="600"/>
                        </a:spcAft>
                        <a:buClrTx/>
                        <a:buSzTx/>
                        <a:buFont typeface="Courier New" panose="02070309020205020404" pitchFamily="49" charset="0"/>
                        <a:buChar char="o"/>
                        <a:tabLst/>
                        <a:defRPr/>
                      </a:pPr>
                      <a:r>
                        <a:rPr kumimoji="0" lang="en-AU" altLang="en-US" sz="1000" b="0" i="0" u="none" strike="noStrike" cap="none" normalizeH="0" baseline="0" dirty="0" smtClean="0">
                          <a:ln>
                            <a:noFill/>
                          </a:ln>
                          <a:solidFill>
                            <a:schemeClr val="tx1"/>
                          </a:solidFill>
                          <a:effectLst/>
                          <a:latin typeface="+mn-lt"/>
                          <a:ea typeface="Times New Roman" panose="02020603050405020304" pitchFamily="18" charset="0"/>
                          <a:cs typeface="Calibri" panose="020F0502020204030204" pitchFamily="34" charset="0"/>
                        </a:rPr>
                        <a:t>Allow enough time to work through each session.  At least 20 minutes is recommended per clip.  5 minutes to show the clip and 15-20 minute discussion time.  Also allow enough time for questions from participants.  </a:t>
                      </a:r>
                      <a:endParaRPr kumimoji="0" lang="en-AU" altLang="en-US" sz="1400" b="0" i="0" u="none" strike="noStrike" cap="none" normalizeH="0" baseline="0" dirty="0" smtClean="0">
                        <a:ln>
                          <a:noFill/>
                        </a:ln>
                        <a:solidFill>
                          <a:schemeClr val="tx1"/>
                        </a:solidFill>
                        <a:effectLst/>
                        <a:latin typeface="+mn-lt"/>
                      </a:endParaRPr>
                    </a:p>
                  </a:txBody>
                  <a:tcPr marL="114300" marR="114300" marT="0" marB="0">
                    <a:solidFill>
                      <a:schemeClr val="bg1"/>
                    </a:solidFill>
                  </a:tcPr>
                </a:tc>
              </a:tr>
            </a:tbl>
          </a:graphicData>
        </a:graphic>
      </p:graphicFrame>
      <p:pic>
        <p:nvPicPr>
          <p:cNvPr id="2" name="Picture 1"/>
          <p:cNvPicPr>
            <a:picLocks noChangeAspect="1"/>
          </p:cNvPicPr>
          <p:nvPr/>
        </p:nvPicPr>
        <p:blipFill>
          <a:blip r:embed="rId3"/>
          <a:stretch>
            <a:fillRect/>
          </a:stretch>
        </p:blipFill>
        <p:spPr>
          <a:xfrm>
            <a:off x="6419851" y="219074"/>
            <a:ext cx="2327528" cy="1466851"/>
          </a:xfrm>
          <a:prstGeom prst="rect">
            <a:avLst/>
          </a:prstGeom>
        </p:spPr>
      </p:pic>
    </p:spTree>
    <p:extLst>
      <p:ext uri="{BB962C8B-B14F-4D97-AF65-F5344CB8AC3E}">
        <p14:creationId xmlns:p14="http://schemas.microsoft.com/office/powerpoint/2010/main" val="1471771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0"/>
            <a:ext cx="589053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RESPONDING TO DISCLOSURES</a:t>
            </a:r>
            <a:endParaRPr lang="en-AU" sz="2000" b="1" dirty="0">
              <a:solidFill>
                <a:schemeClr val="bg1"/>
              </a:solidFill>
              <a:latin typeface="Candara" panose="020E0502030303020204" pitchFamily="34" charset="0"/>
            </a:endParaRPr>
          </a:p>
        </p:txBody>
      </p:sp>
      <p:sp>
        <p:nvSpPr>
          <p:cNvPr id="7" name="Rectangle 6"/>
          <p:cNvSpPr/>
          <p:nvPr/>
        </p:nvSpPr>
        <p:spPr>
          <a:xfrm>
            <a:off x="221086" y="735862"/>
            <a:ext cx="4090275" cy="3123932"/>
          </a:xfrm>
          <a:prstGeom prst="rect">
            <a:avLst/>
          </a:prstGeom>
          <a:solidFill>
            <a:schemeClr val="bg1"/>
          </a:solidFill>
          <a:ln>
            <a:noFill/>
          </a:ln>
        </p:spPr>
        <p:txBody>
          <a:bodyPr wrap="square">
            <a:spAutoFit/>
          </a:bodyPr>
          <a:lstStyle/>
          <a:p>
            <a:pPr>
              <a:lnSpc>
                <a:spcPct val="150000"/>
              </a:lnSpc>
              <a:spcAft>
                <a:spcPts val="600"/>
              </a:spcAft>
            </a:pPr>
            <a:r>
              <a:rPr lang="en-AU" sz="900" dirty="0" smtClean="0">
                <a:solidFill>
                  <a:srgbClr val="000000"/>
                </a:solidFill>
              </a:rPr>
              <a:t>It </a:t>
            </a:r>
            <a:r>
              <a:rPr lang="en-AU" sz="900" dirty="0">
                <a:solidFill>
                  <a:srgbClr val="000000"/>
                </a:solidFill>
              </a:rPr>
              <a:t>is very important to ensure that you have relevant support services referral information and phone numbers to pass onto your participants. National support services are listed under each topic in this resource but you may want to identify local support services in your area. </a:t>
            </a:r>
            <a:endParaRPr lang="en-AU" sz="900" b="1" dirty="0" smtClean="0">
              <a:solidFill>
                <a:srgbClr val="000000"/>
              </a:solidFill>
            </a:endParaRPr>
          </a:p>
          <a:p>
            <a:pPr>
              <a:lnSpc>
                <a:spcPct val="150000"/>
              </a:lnSpc>
              <a:spcAft>
                <a:spcPts val="600"/>
              </a:spcAft>
            </a:pPr>
            <a:r>
              <a:rPr lang="en-AU" sz="900" b="1" dirty="0" smtClean="0">
                <a:solidFill>
                  <a:srgbClr val="000000"/>
                </a:solidFill>
              </a:rPr>
              <a:t>When </a:t>
            </a:r>
            <a:r>
              <a:rPr lang="en-AU" sz="900" b="1" dirty="0">
                <a:solidFill>
                  <a:srgbClr val="000000"/>
                </a:solidFill>
              </a:rPr>
              <a:t>facilitating the sessions: </a:t>
            </a:r>
            <a:endParaRPr lang="en-AU" sz="900" dirty="0">
              <a:solidFill>
                <a:srgbClr val="000000"/>
              </a:solidFill>
            </a:endParaRPr>
          </a:p>
          <a:p>
            <a:pPr>
              <a:lnSpc>
                <a:spcPct val="150000"/>
              </a:lnSpc>
              <a:spcAft>
                <a:spcPts val="600"/>
              </a:spcAft>
            </a:pPr>
            <a:r>
              <a:rPr lang="en-AU" sz="900" dirty="0">
                <a:solidFill>
                  <a:srgbClr val="000000"/>
                </a:solidFill>
              </a:rPr>
              <a:t>Begin the session with a group agreement around respect. Four or five group rules are usually enough and may include;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Confidentiality </a:t>
            </a:r>
            <a:r>
              <a:rPr lang="en-AU" sz="900" dirty="0">
                <a:solidFill>
                  <a:srgbClr val="000000"/>
                </a:solidFill>
              </a:rPr>
              <a:t>–nothing leaves the room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Listening </a:t>
            </a:r>
            <a:r>
              <a:rPr lang="en-AU" sz="900" dirty="0">
                <a:solidFill>
                  <a:srgbClr val="000000"/>
                </a:solidFill>
              </a:rPr>
              <a:t>and not interrupting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Showing </a:t>
            </a:r>
            <a:r>
              <a:rPr lang="en-AU" sz="900" dirty="0">
                <a:solidFill>
                  <a:srgbClr val="000000"/>
                </a:solidFill>
              </a:rPr>
              <a:t>respect for other people’s comments and opinions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Using </a:t>
            </a:r>
            <a:r>
              <a:rPr lang="en-AU" sz="900" dirty="0">
                <a:solidFill>
                  <a:srgbClr val="000000"/>
                </a:solidFill>
              </a:rPr>
              <a:t>third person -not telling personal stories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Choose </a:t>
            </a:r>
            <a:r>
              <a:rPr lang="en-AU" sz="900" dirty="0">
                <a:solidFill>
                  <a:srgbClr val="000000"/>
                </a:solidFill>
              </a:rPr>
              <a:t>how much to participate -it’s ok to pass on questions or opt out </a:t>
            </a:r>
          </a:p>
        </p:txBody>
      </p:sp>
      <p:sp>
        <p:nvSpPr>
          <p:cNvPr id="8" name="Rectangle 7"/>
          <p:cNvSpPr/>
          <p:nvPr/>
        </p:nvSpPr>
        <p:spPr>
          <a:xfrm>
            <a:off x="4720936" y="359322"/>
            <a:ext cx="3994439" cy="1623521"/>
          </a:xfrm>
          <a:prstGeom prst="rect">
            <a:avLst/>
          </a:prstGeom>
          <a:noFill/>
          <a:ln>
            <a:noFill/>
          </a:ln>
        </p:spPr>
        <p:txBody>
          <a:bodyPr wrap="square">
            <a:spAutoFit/>
          </a:bodyPr>
          <a:lstStyle/>
          <a:p>
            <a:pPr marL="171450" indent="-171450">
              <a:lnSpc>
                <a:spcPct val="150000"/>
              </a:lnSpc>
              <a:spcAft>
                <a:spcPts val="600"/>
              </a:spcAft>
              <a:buFont typeface="Arial" panose="020B0604020202020204" pitchFamily="34" charset="0"/>
              <a:buChar char="•"/>
            </a:pPr>
            <a:r>
              <a:rPr lang="en-AU" sz="900" dirty="0" smtClean="0">
                <a:solidFill>
                  <a:srgbClr val="000000"/>
                </a:solidFill>
                <a:latin typeface="Calibri" panose="020F0502020204030204" pitchFamily="34" charset="0"/>
              </a:rPr>
              <a:t>Continually </a:t>
            </a:r>
            <a:r>
              <a:rPr lang="en-AU" sz="900" dirty="0">
                <a:solidFill>
                  <a:srgbClr val="000000"/>
                </a:solidFill>
                <a:latin typeface="Calibri" panose="020F0502020204030204" pitchFamily="34" charset="0"/>
              </a:rPr>
              <a:t>throw questions to the group. If, as a facilitator, you are asked a question, don’t always answer it yourself. Throw the question to the group, and allow that to spark or continue to drive discussion </a:t>
            </a:r>
          </a:p>
          <a:p>
            <a:pPr marL="171450" indent="-171450">
              <a:lnSpc>
                <a:spcPct val="150000"/>
              </a:lnSpc>
              <a:spcAft>
                <a:spcPts val="600"/>
              </a:spcAft>
              <a:buFont typeface="Arial" panose="020B0604020202020204" pitchFamily="34" charset="0"/>
              <a:buChar char="•"/>
            </a:pPr>
            <a:r>
              <a:rPr lang="en-AU" sz="900" dirty="0" smtClean="0">
                <a:solidFill>
                  <a:srgbClr val="000000"/>
                </a:solidFill>
                <a:latin typeface="Calibri" panose="020F0502020204030204" pitchFamily="34" charset="0"/>
              </a:rPr>
              <a:t>Occasionally </a:t>
            </a:r>
            <a:r>
              <a:rPr lang="en-AU" sz="900" dirty="0">
                <a:solidFill>
                  <a:srgbClr val="000000"/>
                </a:solidFill>
                <a:latin typeface="Calibri" panose="020F0502020204030204" pitchFamily="34" charset="0"/>
              </a:rPr>
              <a:t>somebody might say something that stops you in your tracks. It is important to stay calm and address the comment with respect. If possible, try to suggest an alternate viewpoint or throw it to the rest of the group. It is important not to enter into a public argument. </a:t>
            </a:r>
          </a:p>
        </p:txBody>
      </p:sp>
      <p:sp>
        <p:nvSpPr>
          <p:cNvPr id="4" name="Rectangle 3"/>
          <p:cNvSpPr/>
          <p:nvPr/>
        </p:nvSpPr>
        <p:spPr>
          <a:xfrm>
            <a:off x="4720935" y="1961171"/>
            <a:ext cx="3319093" cy="2039020"/>
          </a:xfrm>
          <a:prstGeom prst="rect">
            <a:avLst/>
          </a:prstGeom>
        </p:spPr>
        <p:txBody>
          <a:bodyPr wrap="square">
            <a:spAutoFit/>
          </a:bodyPr>
          <a:lstStyle/>
          <a:p>
            <a:pPr marL="171450" indent="-171450">
              <a:lnSpc>
                <a:spcPct val="150000"/>
              </a:lnSpc>
              <a:spcAft>
                <a:spcPts val="600"/>
              </a:spcAft>
              <a:buFont typeface="Arial" panose="020B0604020202020204" pitchFamily="34" charset="0"/>
              <a:buChar char="•"/>
            </a:pPr>
            <a:r>
              <a:rPr lang="en-AU" sz="900" dirty="0">
                <a:solidFill>
                  <a:srgbClr val="000000"/>
                </a:solidFill>
                <a:latin typeface="Calibri" panose="020F0502020204030204" pitchFamily="34" charset="0"/>
              </a:rPr>
              <a:t>If you get a question that you don’t know the answer to, don’t panic. Admit that you don’t know the answer. You do not want to lie or invent information that isn’t true, as you lose all credibility. Reassure the person that you will follow up with them regarding the question after the session and that an answer will be provided in due time. </a:t>
            </a:r>
          </a:p>
          <a:p>
            <a:pPr marL="171450" indent="-171450">
              <a:lnSpc>
                <a:spcPct val="150000"/>
              </a:lnSpc>
              <a:spcAft>
                <a:spcPts val="600"/>
              </a:spcAft>
              <a:buFont typeface="Arial" panose="020B0604020202020204" pitchFamily="34" charset="0"/>
              <a:buChar char="•"/>
            </a:pPr>
            <a:r>
              <a:rPr lang="en-AU" sz="900" dirty="0">
                <a:solidFill>
                  <a:srgbClr val="000000"/>
                </a:solidFill>
                <a:latin typeface="Calibri" panose="020F0502020204030204" pitchFamily="34" charset="0"/>
              </a:rPr>
              <a:t>At the end of the session provide an opportunity for participants to follow up with yourself to provide information regarding support services, referrals and websites. </a:t>
            </a:r>
          </a:p>
        </p:txBody>
      </p:sp>
      <p:sp>
        <p:nvSpPr>
          <p:cNvPr id="10" name="TextBox 9"/>
          <p:cNvSpPr txBox="1"/>
          <p:nvPr/>
        </p:nvSpPr>
        <p:spPr>
          <a:xfrm>
            <a:off x="5890532" y="20768"/>
            <a:ext cx="1647759" cy="338554"/>
          </a:xfrm>
          <a:prstGeom prst="rect">
            <a:avLst/>
          </a:prstGeom>
          <a:noFill/>
        </p:spPr>
        <p:txBody>
          <a:bodyPr wrap="none" rtlCol="0">
            <a:spAutoFit/>
          </a:bodyPr>
          <a:lstStyle/>
          <a:p>
            <a:r>
              <a:rPr lang="en-AU" sz="1600" b="1" u="sng" dirty="0" smtClean="0"/>
              <a:t>FACILITATOR TIPS</a:t>
            </a:r>
            <a:endParaRPr lang="en-AU" sz="1600" b="1" u="sng" dirty="0"/>
          </a:p>
        </p:txBody>
      </p:sp>
      <p:grpSp>
        <p:nvGrpSpPr>
          <p:cNvPr id="15" name="Group 14"/>
          <p:cNvGrpSpPr/>
          <p:nvPr/>
        </p:nvGrpSpPr>
        <p:grpSpPr>
          <a:xfrm>
            <a:off x="3869871" y="428654"/>
            <a:ext cx="628650" cy="3945978"/>
            <a:chOff x="4000500" y="359322"/>
            <a:chExt cx="628650" cy="3945978"/>
          </a:xfrm>
        </p:grpSpPr>
        <p:cxnSp>
          <p:nvCxnSpPr>
            <p:cNvPr id="12" name="Straight Connector 11"/>
            <p:cNvCxnSpPr/>
            <p:nvPr/>
          </p:nvCxnSpPr>
          <p:spPr>
            <a:xfrm>
              <a:off x="4200525" y="359322"/>
              <a:ext cx="428625" cy="192667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000500" y="2286000"/>
              <a:ext cx="628650" cy="201930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1" name="Oval 10"/>
          <p:cNvSpPr/>
          <p:nvPr/>
        </p:nvSpPr>
        <p:spPr>
          <a:xfrm>
            <a:off x="769437" y="4078401"/>
            <a:ext cx="6713035" cy="681662"/>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sp>
        <p:nvSpPr>
          <p:cNvPr id="2" name="TextBox 1"/>
          <p:cNvSpPr txBox="1"/>
          <p:nvPr/>
        </p:nvSpPr>
        <p:spPr>
          <a:xfrm>
            <a:off x="858708" y="4234566"/>
            <a:ext cx="6724127" cy="369332"/>
          </a:xfrm>
          <a:prstGeom prst="rect">
            <a:avLst/>
          </a:prstGeom>
          <a:noFill/>
        </p:spPr>
        <p:txBody>
          <a:bodyPr wrap="square" rtlCol="0">
            <a:spAutoFit/>
          </a:bodyPr>
          <a:lstStyle/>
          <a:p>
            <a:r>
              <a:rPr lang="en-AU" b="1" dirty="0" smtClean="0">
                <a:solidFill>
                  <a:schemeClr val="bg1"/>
                </a:solidFill>
              </a:rPr>
              <a:t>YOU ARE NOW READY TO PLAY THE CLIP AND BEGIN YOUR SESSION</a:t>
            </a:r>
            <a:endParaRPr lang="en-AU" b="1" dirty="0">
              <a:solidFill>
                <a:schemeClr val="bg1"/>
              </a:solidFill>
            </a:endParaRPr>
          </a:p>
        </p:txBody>
      </p:sp>
    </p:spTree>
    <p:extLst>
      <p:ext uri="{BB962C8B-B14F-4D97-AF65-F5344CB8AC3E}">
        <p14:creationId xmlns:p14="http://schemas.microsoft.com/office/powerpoint/2010/main" val="2300762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66699" y="836086"/>
            <a:ext cx="4610100" cy="3135839"/>
          </a:xfrm>
          <a:prstGeom prst="ellipse">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0" name="Picture 9"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1"/>
            <a:ext cx="4785632" cy="1550107"/>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615553"/>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DISCUSSION POINTS </a:t>
            </a:r>
          </a:p>
          <a:p>
            <a:r>
              <a:rPr lang="en-AU" sz="1400" b="1" dirty="0" smtClean="0">
                <a:solidFill>
                  <a:schemeClr val="bg1"/>
                </a:solidFill>
                <a:latin typeface="Candara" panose="020E0502030303020204" pitchFamily="34" charset="0"/>
              </a:rPr>
              <a:t>GENDER EQUALITY</a:t>
            </a:r>
            <a:endParaRPr lang="en-AU" sz="1400" b="1" dirty="0">
              <a:solidFill>
                <a:schemeClr val="bg1"/>
              </a:solidFill>
              <a:latin typeface="Candara" panose="020E0502030303020204" pitchFamily="34" charset="0"/>
            </a:endParaRPr>
          </a:p>
        </p:txBody>
      </p:sp>
      <p:sp>
        <p:nvSpPr>
          <p:cNvPr id="2" name="Rectangle 1"/>
          <p:cNvSpPr/>
          <p:nvPr/>
        </p:nvSpPr>
        <p:spPr>
          <a:xfrm>
            <a:off x="358887" y="1458286"/>
            <a:ext cx="3021467" cy="1948226"/>
          </a:xfrm>
          <a:prstGeom prst="rect">
            <a:avLst/>
          </a:prstGeom>
        </p:spPr>
        <p:txBody>
          <a:bodyPr wrap="square">
            <a:spAutoFit/>
          </a:bodyPr>
          <a:lstStyle/>
          <a:p>
            <a:pPr marL="171450" lvl="0" indent="-171450">
              <a:lnSpc>
                <a:spcPct val="120000"/>
              </a:lnSpc>
              <a:spcBef>
                <a:spcPts val="600"/>
              </a:spcBef>
              <a:buFont typeface="Arial" panose="020B0604020202020204" pitchFamily="34" charset="0"/>
              <a:buChar char="•"/>
            </a:pPr>
            <a:r>
              <a:rPr lang="en-AU" sz="1100" dirty="0"/>
              <a:t>Do you think there is a place for female coaches in the AFL or community football club system?</a:t>
            </a:r>
          </a:p>
          <a:p>
            <a:pPr marL="171450" lvl="0" indent="-171450">
              <a:lnSpc>
                <a:spcPct val="120000"/>
              </a:lnSpc>
              <a:spcBef>
                <a:spcPts val="600"/>
              </a:spcBef>
              <a:buFont typeface="Arial" panose="020B0604020202020204" pitchFamily="34" charset="0"/>
              <a:buChar char="•"/>
            </a:pPr>
            <a:r>
              <a:rPr lang="en-AU" sz="1100" dirty="0"/>
              <a:t>What do you think a female coach could bring to your club?</a:t>
            </a:r>
          </a:p>
          <a:p>
            <a:pPr marL="171450" lvl="0" indent="-171450">
              <a:lnSpc>
                <a:spcPct val="120000"/>
              </a:lnSpc>
              <a:spcBef>
                <a:spcPts val="600"/>
              </a:spcBef>
              <a:buFont typeface="Arial" panose="020B0604020202020204" pitchFamily="34" charset="0"/>
              <a:buChar char="•"/>
            </a:pPr>
            <a:r>
              <a:rPr lang="en-AU" sz="1100" dirty="0">
                <a:solidFill>
                  <a:srgbClr val="4D4D4D"/>
                </a:solidFill>
              </a:rPr>
              <a:t>What do you think is stopping more female coaches being employed at an AFL club?  </a:t>
            </a:r>
          </a:p>
          <a:p>
            <a:pPr marL="171450" lvl="0" indent="-171450">
              <a:lnSpc>
                <a:spcPct val="120000"/>
              </a:lnSpc>
              <a:spcBef>
                <a:spcPts val="600"/>
              </a:spcBef>
              <a:buFont typeface="Arial" panose="020B0604020202020204" pitchFamily="34" charset="0"/>
              <a:buChar char="•"/>
            </a:pPr>
            <a:r>
              <a:rPr lang="en-AU" sz="1100" dirty="0"/>
              <a:t>How would you feel having a female coach?</a:t>
            </a:r>
          </a:p>
        </p:txBody>
      </p:sp>
      <p:sp>
        <p:nvSpPr>
          <p:cNvPr id="7" name="TextBox 6"/>
          <p:cNvSpPr txBox="1"/>
          <p:nvPr/>
        </p:nvSpPr>
        <p:spPr>
          <a:xfrm>
            <a:off x="3927701" y="428654"/>
            <a:ext cx="4152048" cy="3190766"/>
          </a:xfrm>
          <a:prstGeom prst="roundRect">
            <a:avLst/>
          </a:prstGeom>
        </p:spPr>
        <p:style>
          <a:lnRef idx="2">
            <a:schemeClr val="accent3"/>
          </a:lnRef>
          <a:fillRef idx="1">
            <a:schemeClr val="lt1"/>
          </a:fillRef>
          <a:effectRef idx="0">
            <a:schemeClr val="accent3"/>
          </a:effectRef>
          <a:fontRef idx="minor">
            <a:schemeClr val="dk1"/>
          </a:fontRef>
        </p:style>
        <p:txBody>
          <a:bodyPr wrap="square" lIns="0" tIns="0" rIns="0" bIns="0" rtlCol="0" anchor="ctr">
            <a:noAutofit/>
          </a:bodyPr>
          <a:lstStyle/>
          <a:p>
            <a:pPr marL="171450" lvl="0" indent="-171450">
              <a:lnSpc>
                <a:spcPct val="120000"/>
              </a:lnSpc>
              <a:spcBef>
                <a:spcPts val="600"/>
              </a:spcBef>
              <a:buFont typeface="Arial" panose="020B0604020202020204" pitchFamily="34" charset="0"/>
              <a:buChar char="•"/>
            </a:pPr>
            <a:r>
              <a:rPr lang="en-AU" sz="1100" dirty="0"/>
              <a:t>Females </a:t>
            </a:r>
            <a:r>
              <a:rPr lang="en-AU" sz="1100" dirty="0" smtClean="0"/>
              <a:t>shouldn’t </a:t>
            </a:r>
            <a:r>
              <a:rPr lang="en-AU" sz="1100" dirty="0"/>
              <a:t>have to possess masculine traits in order to succeed in male dominated industries.  </a:t>
            </a:r>
          </a:p>
          <a:p>
            <a:pPr marL="171450" lvl="0" indent="-171450">
              <a:lnSpc>
                <a:spcPct val="120000"/>
              </a:lnSpc>
              <a:spcBef>
                <a:spcPts val="600"/>
              </a:spcBef>
              <a:buFont typeface="Arial" panose="020B0604020202020204" pitchFamily="34" charset="0"/>
              <a:buChar char="•"/>
            </a:pPr>
            <a:r>
              <a:rPr lang="en-AU" sz="1100" dirty="0"/>
              <a:t>Women bring different insights and experiences to the football industry. </a:t>
            </a:r>
          </a:p>
          <a:p>
            <a:pPr marL="171450" indent="-171450">
              <a:lnSpc>
                <a:spcPct val="120000"/>
              </a:lnSpc>
              <a:spcBef>
                <a:spcPts val="600"/>
              </a:spcBef>
              <a:buFont typeface="Arial" panose="020B0604020202020204" pitchFamily="34" charset="0"/>
              <a:buChar char="•"/>
            </a:pPr>
            <a:r>
              <a:rPr lang="en-AU" sz="1100" dirty="0"/>
              <a:t>Sexism still exists in the community and can make the career progression of females in various industries much more difficult. </a:t>
            </a:r>
            <a:endParaRPr lang="en-AU" sz="1100" dirty="0" smtClean="0"/>
          </a:p>
          <a:p>
            <a:pPr marL="171450" indent="-171450">
              <a:lnSpc>
                <a:spcPct val="120000"/>
              </a:lnSpc>
              <a:spcBef>
                <a:spcPts val="600"/>
              </a:spcBef>
              <a:buFont typeface="Arial" panose="020B0604020202020204" pitchFamily="34" charset="0"/>
              <a:buChar char="•"/>
            </a:pPr>
            <a:r>
              <a:rPr lang="en-AU" sz="1100" dirty="0" smtClean="0"/>
              <a:t>Whilst the roles of females in football has increased significantly over the last 10-15 years, women are still severely under-represented when it comes to the operational side of football such as coaching, playing, etc.</a:t>
            </a:r>
          </a:p>
        </p:txBody>
      </p:sp>
      <p:sp>
        <p:nvSpPr>
          <p:cNvPr id="3" name="TextBox 2"/>
          <p:cNvSpPr txBox="1"/>
          <p:nvPr/>
        </p:nvSpPr>
        <p:spPr>
          <a:xfrm>
            <a:off x="4984550" y="466754"/>
            <a:ext cx="2038350" cy="369332"/>
          </a:xfrm>
          <a:prstGeom prst="rect">
            <a:avLst/>
          </a:prstGeom>
          <a:noFill/>
        </p:spPr>
        <p:txBody>
          <a:bodyPr wrap="square" rtlCol="0">
            <a:spAutoFit/>
          </a:bodyPr>
          <a:lstStyle/>
          <a:p>
            <a:pPr algn="ctr"/>
            <a:r>
              <a:rPr lang="en-AU" dirty="0" smtClean="0"/>
              <a:t>KEY MESSAGES</a:t>
            </a:r>
            <a:endParaRPr lang="en-AU" dirty="0"/>
          </a:p>
        </p:txBody>
      </p:sp>
      <p:sp>
        <p:nvSpPr>
          <p:cNvPr id="8" name="TextBox 7"/>
          <p:cNvSpPr txBox="1"/>
          <p:nvPr/>
        </p:nvSpPr>
        <p:spPr>
          <a:xfrm>
            <a:off x="712332" y="1088954"/>
            <a:ext cx="2314575" cy="369332"/>
          </a:xfrm>
          <a:prstGeom prst="rect">
            <a:avLst/>
          </a:prstGeom>
          <a:noFill/>
        </p:spPr>
        <p:txBody>
          <a:bodyPr wrap="square" rtlCol="0">
            <a:spAutoFit/>
          </a:bodyPr>
          <a:lstStyle/>
          <a:p>
            <a:pPr algn="ctr"/>
            <a:r>
              <a:rPr lang="en-AU" dirty="0" smtClean="0"/>
              <a:t>QUESTIONS</a:t>
            </a:r>
            <a:endParaRPr lang="en-AU" dirty="0"/>
          </a:p>
        </p:txBody>
      </p:sp>
      <p:pic>
        <p:nvPicPr>
          <p:cNvPr id="12" name="Picture 11"/>
          <p:cNvPicPr>
            <a:picLocks noChangeAspect="1"/>
          </p:cNvPicPr>
          <p:nvPr/>
        </p:nvPicPr>
        <p:blipFill>
          <a:blip r:embed="rId3"/>
          <a:stretch>
            <a:fillRect/>
          </a:stretch>
        </p:blipFill>
        <p:spPr>
          <a:xfrm rot="1161606">
            <a:off x="3582327" y="3504656"/>
            <a:ext cx="1732741" cy="1044392"/>
          </a:xfrm>
          <a:prstGeom prst="rect">
            <a:avLst/>
          </a:prstGeom>
        </p:spPr>
      </p:pic>
      <p:pic>
        <p:nvPicPr>
          <p:cNvPr id="13" name="Picture 12"/>
          <p:cNvPicPr>
            <a:picLocks noChangeAspect="1"/>
          </p:cNvPicPr>
          <p:nvPr/>
        </p:nvPicPr>
        <p:blipFill>
          <a:blip r:embed="rId4"/>
          <a:stretch>
            <a:fillRect/>
          </a:stretch>
        </p:blipFill>
        <p:spPr>
          <a:xfrm rot="21048264">
            <a:off x="5247398" y="3467841"/>
            <a:ext cx="1655186" cy="1089311"/>
          </a:xfrm>
          <a:prstGeom prst="rect">
            <a:avLst/>
          </a:prstGeom>
        </p:spPr>
      </p:pic>
      <p:pic>
        <p:nvPicPr>
          <p:cNvPr id="14" name="Picture 13"/>
          <p:cNvPicPr>
            <a:picLocks noChangeAspect="1"/>
          </p:cNvPicPr>
          <p:nvPr/>
        </p:nvPicPr>
        <p:blipFill>
          <a:blip r:embed="rId5"/>
          <a:stretch>
            <a:fillRect/>
          </a:stretch>
        </p:blipFill>
        <p:spPr>
          <a:xfrm rot="20976779">
            <a:off x="1822388" y="3722158"/>
            <a:ext cx="1900065" cy="1129592"/>
          </a:xfrm>
          <a:prstGeom prst="rect">
            <a:avLst/>
          </a:prstGeom>
        </p:spPr>
      </p:pic>
    </p:spTree>
    <p:extLst>
      <p:ext uri="{BB962C8B-B14F-4D97-AF65-F5344CB8AC3E}">
        <p14:creationId xmlns:p14="http://schemas.microsoft.com/office/powerpoint/2010/main" val="2265955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44000" cy="5158442"/>
          </a:xfrm>
          <a:prstGeom prst="rect">
            <a:avLst/>
          </a:prstGeom>
        </p:spPr>
      </p:pic>
      <p:sp>
        <p:nvSpPr>
          <p:cNvPr id="3" name="Rounded Rectangle 2"/>
          <p:cNvSpPr/>
          <p:nvPr/>
        </p:nvSpPr>
        <p:spPr>
          <a:xfrm>
            <a:off x="134976" y="2664741"/>
            <a:ext cx="7791450" cy="2006501"/>
          </a:xfrm>
          <a:prstGeom prst="roundRect">
            <a:avLst>
              <a:gd name="adj" fmla="val 50000"/>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AU" sz="900" b="1" dirty="0"/>
              <a:t>GENDER STEREOTYPES </a:t>
            </a:r>
          </a:p>
          <a:p>
            <a:r>
              <a:rPr lang="en-AU" sz="900" dirty="0"/>
              <a:t>The below examples outline some traditional attitudes and behaviours relating to gender that are considered risky and lead to unhealthy relationships between men and women. </a:t>
            </a:r>
          </a:p>
          <a:p>
            <a:r>
              <a:rPr lang="en-AU" sz="900" i="1" u="sng" dirty="0"/>
              <a:t>For women</a:t>
            </a:r>
          </a:p>
          <a:p>
            <a:pPr marL="628598" lvl="1" indent="-171450">
              <a:buFont typeface="Wingdings" panose="05000000000000000000" pitchFamily="2" charset="2"/>
              <a:buChar char="Ø"/>
            </a:pPr>
            <a:r>
              <a:rPr lang="en-AU" sz="900" dirty="0"/>
              <a:t>Women clean, cook and look after the children  </a:t>
            </a:r>
          </a:p>
          <a:p>
            <a:pPr marL="628598" lvl="1" indent="-171450">
              <a:buFont typeface="Wingdings" panose="05000000000000000000" pitchFamily="2" charset="2"/>
              <a:buChar char="Ø"/>
            </a:pPr>
            <a:r>
              <a:rPr lang="en-AU" sz="900" dirty="0"/>
              <a:t>Women should earn less money than men and don’t need an education</a:t>
            </a:r>
          </a:p>
          <a:p>
            <a:pPr marL="628598" lvl="1" indent="-171450">
              <a:buFont typeface="Wingdings" panose="05000000000000000000" pitchFamily="2" charset="2"/>
              <a:buChar char="Ø"/>
            </a:pPr>
            <a:r>
              <a:rPr lang="en-AU" sz="900" dirty="0"/>
              <a:t>Women should be feminine and emotional and shouldn’t have jobs such as a mechanic or truck driver, or play masculine sports </a:t>
            </a:r>
          </a:p>
          <a:p>
            <a:r>
              <a:rPr lang="en-AU" sz="900" i="1" u="sng" dirty="0"/>
              <a:t>For Men</a:t>
            </a:r>
          </a:p>
          <a:p>
            <a:pPr marL="628598" lvl="1" indent="-171450">
              <a:buFont typeface="Wingdings" panose="05000000000000000000" pitchFamily="2" charset="2"/>
              <a:buChar char="Ø"/>
            </a:pPr>
            <a:r>
              <a:rPr lang="en-AU" sz="900" dirty="0"/>
              <a:t>Men are strong and good at sports, like fishing, camping and being outdoors. </a:t>
            </a:r>
          </a:p>
          <a:p>
            <a:pPr marL="628598" lvl="1" indent="-171450">
              <a:buFont typeface="Wingdings" panose="05000000000000000000" pitchFamily="2" charset="2"/>
              <a:buChar char="Ø"/>
            </a:pPr>
            <a:r>
              <a:rPr lang="en-AU" sz="900" dirty="0"/>
              <a:t>Men should be in charge of a relationship </a:t>
            </a:r>
          </a:p>
          <a:p>
            <a:pPr marL="628598" lvl="1" indent="-171450">
              <a:buFont typeface="Wingdings" panose="05000000000000000000" pitchFamily="2" charset="2"/>
              <a:buChar char="Ø"/>
            </a:pPr>
            <a:r>
              <a:rPr lang="en-AU" sz="900" dirty="0"/>
              <a:t>Men don’t cook, clean, sew or do crafts and do not get emotional </a:t>
            </a:r>
            <a:endParaRPr lang="en-AU" sz="1600" dirty="0"/>
          </a:p>
        </p:txBody>
      </p:sp>
      <p:sp>
        <p:nvSpPr>
          <p:cNvPr id="5" name="Oval 4"/>
          <p:cNvSpPr/>
          <p:nvPr/>
        </p:nvSpPr>
        <p:spPr>
          <a:xfrm>
            <a:off x="-1261382" y="-906010"/>
            <a:ext cx="316638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1" y="28544"/>
            <a:ext cx="1714500"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FACT SHEET</a:t>
            </a:r>
            <a:endParaRPr lang="en-AU" sz="2000" b="1" dirty="0">
              <a:solidFill>
                <a:schemeClr val="bg1"/>
              </a:solidFill>
              <a:latin typeface="Candara" panose="020E0502030303020204" pitchFamily="34" charset="0"/>
            </a:endParaRPr>
          </a:p>
        </p:txBody>
      </p:sp>
      <p:sp>
        <p:nvSpPr>
          <p:cNvPr id="2" name="Rounded Rectangle 1"/>
          <p:cNvSpPr/>
          <p:nvPr/>
        </p:nvSpPr>
        <p:spPr>
          <a:xfrm rot="173066">
            <a:off x="207968" y="979336"/>
            <a:ext cx="8272774" cy="1694378"/>
          </a:xfrm>
          <a:prstGeom prst="roundRect">
            <a:avLst>
              <a:gd name="adj" fmla="val 6202"/>
            </a:avLst>
          </a:prstGeom>
        </p:spPr>
        <p:style>
          <a:lnRef idx="2">
            <a:schemeClr val="accent3"/>
          </a:lnRef>
          <a:fillRef idx="1">
            <a:schemeClr val="lt1"/>
          </a:fillRef>
          <a:effectRef idx="0">
            <a:schemeClr val="accent3"/>
          </a:effectRef>
          <a:fontRef idx="minor">
            <a:schemeClr val="dk1"/>
          </a:fontRef>
        </p:style>
        <p:txBody>
          <a:bodyPr wrap="square">
            <a:spAutoFit/>
          </a:bodyPr>
          <a:lstStyle/>
          <a:p>
            <a:endParaRPr lang="en-AU" sz="900" b="1" dirty="0"/>
          </a:p>
          <a:p>
            <a:r>
              <a:rPr lang="en-AU" sz="900" b="1" dirty="0"/>
              <a:t>WHAT IS THE DIFFERENCE BETWEEN GENDER AND SEX?</a:t>
            </a:r>
          </a:p>
          <a:p>
            <a:pPr marL="171450" indent="-171450">
              <a:spcBef>
                <a:spcPts val="600"/>
              </a:spcBef>
              <a:buFont typeface="Arial" panose="020B0604020202020204" pitchFamily="34" charset="0"/>
              <a:buChar char="•"/>
            </a:pPr>
            <a:r>
              <a:rPr lang="en-AU" sz="900" dirty="0"/>
              <a:t>Sex is biological and someone is generally born as male or female. Gender describes the characteristics that a society or culture describes as masculine or feminine.  </a:t>
            </a:r>
          </a:p>
          <a:p>
            <a:pPr marL="171450" indent="-171450">
              <a:spcBef>
                <a:spcPts val="600"/>
              </a:spcBef>
              <a:buFont typeface="Arial" panose="020B0604020202020204" pitchFamily="34" charset="0"/>
              <a:buChar char="•"/>
            </a:pPr>
            <a:r>
              <a:rPr lang="en-AU" sz="900" dirty="0"/>
              <a:t>Gender stereotypes are the generalisations about the roles of each gender and the different behaviours, clothing and personality etc. that are expected from men and women.  Gender stereotypes generally suggest that men should be masculine and women should be feminine and this can negatively impact both men and women. </a:t>
            </a:r>
          </a:p>
          <a:p>
            <a:pPr marL="171450" indent="-171450">
              <a:spcBef>
                <a:spcPts val="600"/>
              </a:spcBef>
              <a:buFont typeface="Arial" panose="020B0604020202020204" pitchFamily="34" charset="0"/>
              <a:buChar char="•"/>
            </a:pPr>
            <a:r>
              <a:rPr lang="en-AU" sz="900" dirty="0"/>
              <a:t>Gender inequality refers to unequal treatment or perceptions of individuals based on their gender.  This treatment and perception can impact jobs, employment opportunity, finances and social factors.  Gender inequality is believed to be the primary cause of violence against women, as some men believe women are inferior to them, just because they are women, and should be submissive and be controlled by men. </a:t>
            </a:r>
          </a:p>
          <a:p>
            <a:pPr marL="171450" indent="-171450">
              <a:spcBef>
                <a:spcPts val="600"/>
              </a:spcBef>
              <a:buFont typeface="Arial" panose="020B0604020202020204" pitchFamily="34" charset="0"/>
              <a:buChar char="•"/>
            </a:pPr>
            <a:r>
              <a:rPr lang="en-AU" sz="900" dirty="0"/>
              <a:t>Research suggests that those men who perpetrate violence against women believe and adhere to gender stereotypes and believe women are inferior to men. </a:t>
            </a:r>
          </a:p>
        </p:txBody>
      </p:sp>
      <p:sp>
        <p:nvSpPr>
          <p:cNvPr id="7" name="Rounded Rectangle 6"/>
          <p:cNvSpPr/>
          <p:nvPr/>
        </p:nvSpPr>
        <p:spPr>
          <a:xfrm rot="213060">
            <a:off x="3740238" y="197853"/>
            <a:ext cx="5059305" cy="1174790"/>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AU" sz="900" b="1" dirty="0" smtClean="0"/>
              <a:t>STATISTICS </a:t>
            </a:r>
          </a:p>
          <a:p>
            <a:pPr marL="171450" indent="-171450">
              <a:buFont typeface="Arial" panose="020B0604020202020204" pitchFamily="34" charset="0"/>
              <a:buChar char="•"/>
            </a:pPr>
            <a:r>
              <a:rPr lang="en-AU" sz="900" dirty="0"/>
              <a:t>Peta Searle was the first female coach ever of a VFL team in Australia and in June 2014 became an assistant coach at St Kilda. </a:t>
            </a:r>
          </a:p>
          <a:p>
            <a:pPr marL="171450" indent="-171450">
              <a:buFont typeface="Arial" panose="020B0604020202020204" pitchFamily="34" charset="0"/>
              <a:buChar char="•"/>
            </a:pPr>
            <a:r>
              <a:rPr lang="en-AU" sz="900" dirty="0"/>
              <a:t>There are currently around 25,000 women playing Australian Rules football in Australia</a:t>
            </a:r>
          </a:p>
          <a:p>
            <a:pPr marL="171450" indent="-171450">
              <a:buFont typeface="Arial" panose="020B0604020202020204" pitchFamily="34" charset="0"/>
              <a:buChar char="•"/>
            </a:pPr>
            <a:r>
              <a:rPr lang="en-AU" sz="900" dirty="0"/>
              <a:t>2200 accredited female coaches</a:t>
            </a:r>
          </a:p>
          <a:p>
            <a:pPr marL="171450" indent="-171450">
              <a:buFont typeface="Arial" panose="020B0604020202020204" pitchFamily="34" charset="0"/>
              <a:buChar char="•"/>
            </a:pPr>
            <a:r>
              <a:rPr lang="en-AU" sz="900" dirty="0"/>
              <a:t>35% of AFL members are women </a:t>
            </a:r>
          </a:p>
          <a:p>
            <a:pPr marL="171450" indent="-171450">
              <a:buFont typeface="Arial" panose="020B0604020202020204" pitchFamily="34" charset="0"/>
              <a:buChar char="•"/>
            </a:pPr>
            <a:r>
              <a:rPr lang="en-AU" sz="900" dirty="0"/>
              <a:t>42% of national TV audience are women </a:t>
            </a:r>
          </a:p>
        </p:txBody>
      </p:sp>
    </p:spTree>
    <p:extLst>
      <p:ext uri="{BB962C8B-B14F-4D97-AF65-F5344CB8AC3E}">
        <p14:creationId xmlns:p14="http://schemas.microsoft.com/office/powerpoint/2010/main" val="3320122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0"/>
            <a:ext cx="442368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SUPPORT SERVICES</a:t>
            </a:r>
            <a:endParaRPr lang="en-AU" sz="2000" b="1" dirty="0">
              <a:solidFill>
                <a:schemeClr val="bg1"/>
              </a:solidFill>
              <a:latin typeface="Candara" panose="020E0502030303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607414852"/>
              </p:ext>
            </p:extLst>
          </p:nvPr>
        </p:nvGraphicFramePr>
        <p:xfrm>
          <a:off x="950459" y="834442"/>
          <a:ext cx="6505575" cy="2977825"/>
        </p:xfrm>
        <a:graphic>
          <a:graphicData uri="http://schemas.openxmlformats.org/drawingml/2006/table">
            <a:tbl>
              <a:tblPr firstRow="1" bandRow="1">
                <a:tableStyleId>{5C22544A-7EE6-4342-B048-85BDC9FD1C3A}</a:tableStyleId>
              </a:tblPr>
              <a:tblGrid>
                <a:gridCol w="2168525"/>
                <a:gridCol w="1306348"/>
                <a:gridCol w="3030702"/>
              </a:tblGrid>
              <a:tr h="279365">
                <a:tc>
                  <a:txBody>
                    <a:bodyPr/>
                    <a:lstStyle/>
                    <a:p>
                      <a:r>
                        <a:rPr lang="en-AU" sz="1200" dirty="0" smtClean="0"/>
                        <a:t>ORGANISATION</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dirty="0" smtClean="0"/>
                        <a:t>PHONE</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dirty="0" smtClean="0"/>
                        <a:t>WEBSITE</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015">
                <a:tc>
                  <a:txBody>
                    <a:bodyPr/>
                    <a:lstStyle/>
                    <a:p>
                      <a:r>
                        <a:rPr lang="en-AU" sz="1200" dirty="0" smtClean="0"/>
                        <a:t>WOMENS</a:t>
                      </a:r>
                      <a:r>
                        <a:rPr lang="en-AU" sz="1200" baseline="0" dirty="0" smtClean="0"/>
                        <a:t> FAMILY VIOLENCE SUPPORT SERVICES</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u="none" kern="1200" dirty="0" smtClean="0">
                          <a:solidFill>
                            <a:schemeClr val="dk1"/>
                          </a:solidFill>
                          <a:effectLst/>
                          <a:latin typeface="+mn-lt"/>
                          <a:ea typeface="+mn-ea"/>
                          <a:cs typeface="+mn-cs"/>
                        </a:rPr>
                        <a:t>1800 015 188</a:t>
                      </a:r>
                      <a:endParaRPr lang="en-AU" sz="1200" b="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u="sng" kern="1200" dirty="0" smtClean="0">
                          <a:solidFill>
                            <a:schemeClr val="dk1"/>
                          </a:solidFill>
                          <a:effectLst/>
                          <a:latin typeface="+mn-lt"/>
                          <a:ea typeface="+mn-ea"/>
                          <a:cs typeface="+mn-cs"/>
                          <a:hlinkClick r:id="rId3"/>
                        </a:rPr>
                        <a:t>http://www.wdvcs.org.au/</a:t>
                      </a:r>
                      <a:endParaRPr lang="en-AU" sz="12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015">
                <a:tc>
                  <a:txBody>
                    <a:bodyPr/>
                    <a:lstStyle/>
                    <a:p>
                      <a:r>
                        <a:rPr lang="en-AU" sz="1200" dirty="0" smtClean="0"/>
                        <a:t>LIFELINE</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0" u="none" kern="1200" dirty="0" smtClean="0">
                          <a:solidFill>
                            <a:schemeClr val="dk1"/>
                          </a:solidFill>
                          <a:effectLst/>
                          <a:latin typeface="+mn-lt"/>
                          <a:ea typeface="+mn-ea"/>
                          <a:cs typeface="+mn-cs"/>
                        </a:rPr>
                        <a:t>13 11 14</a:t>
                      </a:r>
                      <a:endParaRPr lang="en-AU" sz="1200" b="0" i="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u="sng" kern="1200" dirty="0" smtClean="0">
                          <a:solidFill>
                            <a:schemeClr val="dk1"/>
                          </a:solidFill>
                          <a:effectLst/>
                          <a:latin typeface="+mn-lt"/>
                          <a:ea typeface="+mn-ea"/>
                          <a:cs typeface="+mn-cs"/>
                          <a:hlinkClick r:id="rId4"/>
                        </a:rPr>
                        <a:t>http://www.lifeline.org.au/</a:t>
                      </a:r>
                      <a:endParaRPr lang="en-AU" sz="12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015">
                <a:tc>
                  <a:txBody>
                    <a:bodyPr/>
                    <a:lstStyle/>
                    <a:p>
                      <a:r>
                        <a:rPr lang="en-AU" sz="1200" dirty="0" smtClean="0"/>
                        <a:t>MENSLINE</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u="none" kern="1200" dirty="0" smtClean="0">
                          <a:solidFill>
                            <a:schemeClr val="dk1"/>
                          </a:solidFill>
                          <a:effectLst/>
                          <a:latin typeface="+mn-lt"/>
                          <a:ea typeface="+mn-ea"/>
                          <a:cs typeface="+mn-cs"/>
                        </a:rPr>
                        <a:t>1300 789 978</a:t>
                      </a:r>
                      <a:endParaRPr lang="en-AU" sz="1200" b="0" i="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148" rtl="0" eaLnBrk="1" fontAlgn="auto" latinLnBrk="0" hangingPunct="1">
                        <a:lnSpc>
                          <a:spcPct val="100000"/>
                        </a:lnSpc>
                        <a:spcBef>
                          <a:spcPts val="0"/>
                        </a:spcBef>
                        <a:spcAft>
                          <a:spcPts val="0"/>
                        </a:spcAft>
                        <a:buClrTx/>
                        <a:buSzTx/>
                        <a:buFontTx/>
                        <a:buNone/>
                        <a:tabLst/>
                        <a:defRPr/>
                      </a:pPr>
                      <a:r>
                        <a:rPr lang="en-AU" sz="1200" u="sng" kern="1200" dirty="0" smtClean="0">
                          <a:solidFill>
                            <a:schemeClr val="dk1"/>
                          </a:solidFill>
                          <a:effectLst/>
                          <a:latin typeface="+mn-lt"/>
                          <a:ea typeface="+mn-ea"/>
                          <a:cs typeface="+mn-cs"/>
                          <a:hlinkClick r:id="rId5"/>
                        </a:rPr>
                        <a:t>http://www.mensline.org.au/</a:t>
                      </a:r>
                      <a:endParaRPr lang="en-AU" sz="1200" kern="1200" dirty="0" smtClean="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015">
                <a:tc>
                  <a:txBody>
                    <a:bodyPr/>
                    <a:lstStyle/>
                    <a:p>
                      <a:r>
                        <a:rPr lang="en-AU" sz="1200" dirty="0" smtClean="0"/>
                        <a:t>RELATIONSHIPS</a:t>
                      </a:r>
                      <a:r>
                        <a:rPr lang="en-AU" sz="1200" baseline="0" dirty="0" smtClean="0"/>
                        <a:t> AUSTRALIA</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0" u="none" dirty="0" smtClean="0"/>
                        <a:t>1300 364 277</a:t>
                      </a:r>
                      <a:endParaRPr lang="en-AU" sz="1200" b="0" i="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148" rtl="0" eaLnBrk="1" fontAlgn="auto" latinLnBrk="0" hangingPunct="1">
                        <a:lnSpc>
                          <a:spcPct val="100000"/>
                        </a:lnSpc>
                        <a:spcBef>
                          <a:spcPts val="0"/>
                        </a:spcBef>
                        <a:spcAft>
                          <a:spcPts val="0"/>
                        </a:spcAft>
                        <a:buClrTx/>
                        <a:buSzTx/>
                        <a:buFontTx/>
                        <a:buNone/>
                        <a:tabLst/>
                        <a:defRPr/>
                      </a:pPr>
                      <a:r>
                        <a:rPr lang="en-AU" sz="1200" kern="1200" dirty="0" smtClean="0">
                          <a:solidFill>
                            <a:schemeClr val="dk1"/>
                          </a:solidFill>
                          <a:effectLst/>
                          <a:latin typeface="+mn-lt"/>
                          <a:ea typeface="+mn-ea"/>
                          <a:cs typeface="+mn-cs"/>
                          <a:hlinkClick r:id="rId6"/>
                        </a:rPr>
                        <a:t>http://www.relationships.org.au/</a:t>
                      </a:r>
                      <a:endParaRPr lang="en-AU" sz="1200" kern="1200" dirty="0" smtClean="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015">
                <a:tc>
                  <a:txBody>
                    <a:bodyPr/>
                    <a:lstStyle/>
                    <a:p>
                      <a:r>
                        <a:rPr lang="en-AU" sz="1200" dirty="0" smtClean="0"/>
                        <a:t>CENTRES AGAINST SEXUAL ASSAULT</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0" kern="1200" dirty="0" smtClean="0">
                          <a:solidFill>
                            <a:schemeClr val="dk1"/>
                          </a:solidFill>
                          <a:effectLst/>
                          <a:latin typeface="+mn-lt"/>
                          <a:ea typeface="+mn-ea"/>
                          <a:cs typeface="+mn-cs"/>
                        </a:rPr>
                        <a:t>9635 3600</a:t>
                      </a:r>
                      <a:endParaRPr lang="en-AU" sz="1200" b="0" i="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148" rtl="0" eaLnBrk="1" fontAlgn="auto" latinLnBrk="0" hangingPunct="1">
                        <a:lnSpc>
                          <a:spcPct val="100000"/>
                        </a:lnSpc>
                        <a:spcBef>
                          <a:spcPts val="0"/>
                        </a:spcBef>
                        <a:spcAft>
                          <a:spcPts val="0"/>
                        </a:spcAft>
                        <a:buClrTx/>
                        <a:buSzTx/>
                        <a:buFontTx/>
                        <a:buNone/>
                        <a:tabLst/>
                        <a:defRPr/>
                      </a:pPr>
                      <a:r>
                        <a:rPr lang="en-AU" sz="1200" b="0" i="0" u="sng" kern="1200" dirty="0" smtClean="0">
                          <a:solidFill>
                            <a:schemeClr val="dk1"/>
                          </a:solidFill>
                          <a:effectLst/>
                          <a:latin typeface="+mn-lt"/>
                          <a:ea typeface="+mn-ea"/>
                          <a:cs typeface="+mn-cs"/>
                          <a:hlinkClick r:id="rId7"/>
                        </a:rPr>
                        <a:t>www.casahouse.com.au</a:t>
                      </a:r>
                      <a:endParaRPr lang="en-AU" sz="1200" kern="1200" dirty="0" smtClean="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015">
                <a:tc>
                  <a:txBody>
                    <a:bodyPr/>
                    <a:lstStyle/>
                    <a:p>
                      <a:r>
                        <a:rPr lang="en-AU" sz="1200" dirty="0" smtClean="0"/>
                        <a:t>1800 RESPECT</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0" kern="1200" dirty="0" smtClean="0">
                          <a:solidFill>
                            <a:schemeClr val="dk1"/>
                          </a:solidFill>
                          <a:effectLst/>
                          <a:latin typeface="+mn-lt"/>
                          <a:ea typeface="+mn-ea"/>
                          <a:cs typeface="+mn-cs"/>
                        </a:rPr>
                        <a:t>1800 737 732</a:t>
                      </a:r>
                      <a:endParaRPr lang="en-AU" sz="1000" b="0" i="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148" rtl="0" eaLnBrk="1" fontAlgn="auto" latinLnBrk="0" hangingPunct="1">
                        <a:lnSpc>
                          <a:spcPct val="100000"/>
                        </a:lnSpc>
                        <a:spcBef>
                          <a:spcPts val="0"/>
                        </a:spcBef>
                        <a:spcAft>
                          <a:spcPts val="0"/>
                        </a:spcAft>
                        <a:buClrTx/>
                        <a:buSzTx/>
                        <a:buFontTx/>
                        <a:buNone/>
                        <a:tabLst/>
                        <a:defRPr/>
                      </a:pPr>
                      <a:r>
                        <a:rPr lang="en-AU" sz="1200" kern="1200" dirty="0" smtClean="0">
                          <a:solidFill>
                            <a:schemeClr val="dk1"/>
                          </a:solidFill>
                          <a:effectLst/>
                          <a:latin typeface="+mn-lt"/>
                          <a:ea typeface="+mn-ea"/>
                          <a:cs typeface="+mn-cs"/>
                          <a:hlinkClick r:id="rId8"/>
                        </a:rPr>
                        <a:t>https://www.1800respect.org.au/</a:t>
                      </a:r>
                      <a:endParaRPr lang="en-AU" sz="1200" kern="1200" dirty="0" smtClean="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6452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795"/>
            <a:ext cx="9144001" cy="5166238"/>
          </a:xfrm>
          <a:prstGeom prst="rect">
            <a:avLst/>
          </a:prstGeom>
        </p:spPr>
      </p:pic>
      <p:pic>
        <p:nvPicPr>
          <p:cNvPr id="9" name="Picture 8" descr="ppt-template-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 y="0"/>
            <a:ext cx="9170564" cy="5158442"/>
          </a:xfrm>
          <a:prstGeom prst="rect">
            <a:avLst/>
          </a:prstGeom>
        </p:spPr>
      </p:pic>
    </p:spTree>
    <p:extLst>
      <p:ext uri="{BB962C8B-B14F-4D97-AF65-F5344CB8AC3E}">
        <p14:creationId xmlns:p14="http://schemas.microsoft.com/office/powerpoint/2010/main" val="3976657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dcmitype/"/>
    <ds:schemaRef ds:uri="http://www.w3.org/XML/1998/namespace"/>
    <ds:schemaRef ds:uri="http://schemas.microsoft.com/office/2006/metadata/properties"/>
    <ds:schemaRef ds:uri="http://purl.org/dc/terms/"/>
    <ds:schemaRef ds:uri="http://schemas.microsoft.com/office/2006/documentManagement/types"/>
    <ds:schemaRef ds:uri="http://purl.org/dc/elements/1.1/"/>
    <ds:schemaRef ds:uri="http://schemas.microsoft.com/sharepoint/v3/field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309</TotalTime>
  <Words>1407</Words>
  <Application>Microsoft Office PowerPoint</Application>
  <PresentationFormat>On-screen Show (16:9)</PresentationFormat>
  <Paragraphs>106</Paragraphs>
  <Slides>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Roger Berryman</cp:lastModifiedBy>
  <cp:revision>56</cp:revision>
  <dcterms:created xsi:type="dcterms:W3CDTF">2010-04-12T23:12:02Z</dcterms:created>
  <dcterms:modified xsi:type="dcterms:W3CDTF">2016-08-01T06:00:56Z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